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316" r:id="rId2"/>
    <p:sldId id="338" r:id="rId3"/>
    <p:sldId id="353" r:id="rId4"/>
    <p:sldId id="317" r:id="rId5"/>
    <p:sldId id="318" r:id="rId6"/>
    <p:sldId id="319" r:id="rId7"/>
    <p:sldId id="320" r:id="rId8"/>
    <p:sldId id="321" r:id="rId9"/>
    <p:sldId id="322" r:id="rId10"/>
    <p:sldId id="329" r:id="rId11"/>
    <p:sldId id="323" r:id="rId12"/>
    <p:sldId id="324" r:id="rId13"/>
    <p:sldId id="325" r:id="rId14"/>
    <p:sldId id="331" r:id="rId15"/>
    <p:sldId id="326" r:id="rId16"/>
    <p:sldId id="327" r:id="rId17"/>
    <p:sldId id="335" r:id="rId18"/>
    <p:sldId id="333" r:id="rId19"/>
    <p:sldId id="334" r:id="rId20"/>
    <p:sldId id="339" r:id="rId21"/>
    <p:sldId id="349" r:id="rId22"/>
    <p:sldId id="350" r:id="rId23"/>
    <p:sldId id="341" r:id="rId24"/>
    <p:sldId id="342" r:id="rId25"/>
    <p:sldId id="352" r:id="rId26"/>
    <p:sldId id="332" r:id="rId27"/>
    <p:sldId id="351" r:id="rId28"/>
    <p:sldId id="337" r:id="rId29"/>
    <p:sldId id="336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EFC8EF1F-30F7-4B6C-AC5F-09362D5EB159}">
          <p14:sldIdLst>
            <p14:sldId id="316"/>
            <p14:sldId id="338"/>
            <p14:sldId id="353"/>
            <p14:sldId id="317"/>
            <p14:sldId id="318"/>
            <p14:sldId id="319"/>
            <p14:sldId id="320"/>
            <p14:sldId id="321"/>
            <p14:sldId id="322"/>
            <p14:sldId id="329"/>
            <p14:sldId id="323"/>
            <p14:sldId id="324"/>
            <p14:sldId id="325"/>
            <p14:sldId id="331"/>
            <p14:sldId id="326"/>
            <p14:sldId id="327"/>
            <p14:sldId id="335"/>
            <p14:sldId id="333"/>
            <p14:sldId id="334"/>
            <p14:sldId id="339"/>
            <p14:sldId id="349"/>
            <p14:sldId id="350"/>
            <p14:sldId id="341"/>
            <p14:sldId id="342"/>
            <p14:sldId id="352"/>
            <p14:sldId id="332"/>
            <p14:sldId id="351"/>
            <p14:sldId id="337"/>
            <p14:sldId id="336"/>
          </p14:sldIdLst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ichael Gawn" initials="MG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F41CB"/>
    <a:srgbClr val="663300"/>
    <a:srgbClr val="9D3D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020" y="3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MPG\Excell%20projects\gradings%20temp2.xlsm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A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566472066269653"/>
          <c:y val="2.3182609339702995E-2"/>
          <c:w val="0.81147336854130447"/>
          <c:h val="0.69453515089857876"/>
        </c:manualLayout>
      </c:layout>
      <c:scatterChart>
        <c:scatterStyle val="lineMarker"/>
        <c:varyColors val="0"/>
        <c:ser>
          <c:idx val="0"/>
          <c:order val="0"/>
          <c:tx>
            <c:v>'A' Line</c:v>
          </c:tx>
          <c:spPr>
            <a:ln w="28575">
              <a:solidFill>
                <a:schemeClr val="tx1"/>
              </a:solidFill>
            </a:ln>
          </c:spPr>
          <c:marker>
            <c:symbol val="none"/>
          </c:marker>
          <c:xVal>
            <c:numRef>
              <c:f>[1]A_Line_Data!$B$3:$B$5</c:f>
              <c:numCache>
                <c:formatCode>General</c:formatCode>
                <c:ptCount val="3"/>
                <c:pt idx="0">
                  <c:v>0</c:v>
                </c:pt>
                <c:pt idx="1">
                  <c:v>25</c:v>
                </c:pt>
                <c:pt idx="2">
                  <c:v>100</c:v>
                </c:pt>
              </c:numCache>
            </c:numRef>
          </c:xVal>
          <c:yVal>
            <c:numRef>
              <c:f>[1]A_Line_Data!$C$3:$C$5</c:f>
              <c:numCache>
                <c:formatCode>General</c:formatCode>
                <c:ptCount val="3"/>
                <c:pt idx="0">
                  <c:v>5</c:v>
                </c:pt>
                <c:pt idx="1">
                  <c:v>5</c:v>
                </c:pt>
                <c:pt idx="2">
                  <c:v>58.4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57798400"/>
        <c:axId val="157800704"/>
      </c:scatterChart>
      <c:scatterChart>
        <c:scatterStyle val="smoothMarker"/>
        <c:varyColors val="0"/>
        <c:ser>
          <c:idx val="1"/>
          <c:order val="1"/>
          <c:tx>
            <c:strRef>
              <c:f>[1]A_Line_Data!$A$13</c:f>
              <c:strCache>
                <c:ptCount val="1"/>
                <c:pt idx="0">
                  <c:v>Low</c:v>
                </c:pt>
              </c:strCache>
            </c:strRef>
          </c:tx>
          <c:spPr>
            <a:ln w="19050">
              <a:solidFill>
                <a:srgbClr val="FF0000"/>
              </a:solidFill>
              <a:prstDash val="dash"/>
            </a:ln>
          </c:spPr>
          <c:marker>
            <c:symbol val="none"/>
          </c:marker>
          <c:xVal>
            <c:numRef>
              <c:f>[1]A_Line_Data!$B$13:$B$14</c:f>
              <c:numCache>
                <c:formatCode>General</c:formatCode>
                <c:ptCount val="2"/>
                <c:pt idx="0">
                  <c:v>20</c:v>
                </c:pt>
                <c:pt idx="1">
                  <c:v>20</c:v>
                </c:pt>
              </c:numCache>
            </c:numRef>
          </c:xVal>
          <c:yVal>
            <c:numRef>
              <c:f>[1]A_Line_Data!$C$13:$C$14</c:f>
              <c:numCache>
                <c:formatCode>General</c:formatCode>
                <c:ptCount val="2"/>
                <c:pt idx="0">
                  <c:v>8</c:v>
                </c:pt>
                <c:pt idx="1">
                  <c:v>60</c:v>
                </c:pt>
              </c:numCache>
            </c:numRef>
          </c:yVal>
          <c:smooth val="1"/>
        </c:ser>
        <c:ser>
          <c:idx val="5"/>
          <c:order val="2"/>
          <c:tx>
            <c:strRef>
              <c:f>[1]A_Line_Data!$A$15</c:f>
              <c:strCache>
                <c:ptCount val="1"/>
                <c:pt idx="0">
                  <c:v>Medium</c:v>
                </c:pt>
              </c:strCache>
            </c:strRef>
          </c:tx>
          <c:spPr>
            <a:ln w="19050">
              <a:solidFill>
                <a:srgbClr val="FF0000"/>
              </a:solidFill>
              <a:prstDash val="dash"/>
            </a:ln>
          </c:spPr>
          <c:marker>
            <c:symbol val="none"/>
          </c:marker>
          <c:xVal>
            <c:numRef>
              <c:f>[1]A_Line_Data!$B$15:$B$16</c:f>
              <c:numCache>
                <c:formatCode>General</c:formatCode>
                <c:ptCount val="2"/>
                <c:pt idx="0">
                  <c:v>35</c:v>
                </c:pt>
                <c:pt idx="1">
                  <c:v>35</c:v>
                </c:pt>
              </c:numCache>
            </c:numRef>
          </c:xVal>
          <c:yVal>
            <c:numRef>
              <c:f>[1]A_Line_Data!$C$15:$C$16</c:f>
              <c:numCache>
                <c:formatCode>General</c:formatCode>
                <c:ptCount val="2"/>
                <c:pt idx="0">
                  <c:v>12</c:v>
                </c:pt>
                <c:pt idx="1">
                  <c:v>60</c:v>
                </c:pt>
              </c:numCache>
            </c:numRef>
          </c:yVal>
          <c:smooth val="1"/>
        </c:ser>
        <c:ser>
          <c:idx val="6"/>
          <c:order val="3"/>
          <c:tx>
            <c:strRef>
              <c:f>[1]A_Line_Data!$A$17</c:f>
              <c:strCache>
                <c:ptCount val="1"/>
                <c:pt idx="0">
                  <c:v>High</c:v>
                </c:pt>
              </c:strCache>
            </c:strRef>
          </c:tx>
          <c:spPr>
            <a:ln w="19050">
              <a:solidFill>
                <a:srgbClr val="FF0000"/>
              </a:solidFill>
              <a:prstDash val="dash"/>
            </a:ln>
          </c:spPr>
          <c:marker>
            <c:symbol val="none"/>
          </c:marker>
          <c:xVal>
            <c:numRef>
              <c:f>[1]A_Line_Data!$B$17:$B$18</c:f>
              <c:numCache>
                <c:formatCode>General</c:formatCode>
                <c:ptCount val="2"/>
                <c:pt idx="0">
                  <c:v>50</c:v>
                </c:pt>
                <c:pt idx="1">
                  <c:v>50</c:v>
                </c:pt>
              </c:numCache>
            </c:numRef>
          </c:xVal>
          <c:yVal>
            <c:numRef>
              <c:f>[1]A_Line_Data!$C$17:$C$18</c:f>
              <c:numCache>
                <c:formatCode>General</c:formatCode>
                <c:ptCount val="2"/>
                <c:pt idx="0">
                  <c:v>23</c:v>
                </c:pt>
                <c:pt idx="1">
                  <c:v>60</c:v>
                </c:pt>
              </c:numCache>
            </c:numRef>
          </c:yVal>
          <c:smooth val="1"/>
        </c:ser>
        <c:ser>
          <c:idx val="7"/>
          <c:order val="4"/>
          <c:tx>
            <c:v>CL-ML Region</c:v>
          </c:tx>
          <c:spPr>
            <a:ln w="28575">
              <a:solidFill>
                <a:schemeClr val="tx1"/>
              </a:solidFill>
            </a:ln>
          </c:spPr>
          <c:marker>
            <c:symbol val="none"/>
          </c:marker>
          <c:xVal>
            <c:numRef>
              <c:f>[1]A_Line_Data!$B$7:$B$8</c:f>
              <c:numCache>
                <c:formatCode>General</c:formatCode>
                <c:ptCount val="2"/>
                <c:pt idx="0">
                  <c:v>0</c:v>
                </c:pt>
                <c:pt idx="1">
                  <c:v>29</c:v>
                </c:pt>
              </c:numCache>
            </c:numRef>
          </c:xVal>
          <c:yVal>
            <c:numRef>
              <c:f>[1]A_Line_Data!$C$7:$C$8</c:f>
              <c:numCache>
                <c:formatCode>General</c:formatCode>
                <c:ptCount val="2"/>
                <c:pt idx="0">
                  <c:v>8</c:v>
                </c:pt>
                <c:pt idx="1">
                  <c:v>8</c:v>
                </c:pt>
              </c:numCache>
            </c:numRef>
          </c:yVal>
          <c:smooth val="1"/>
        </c:ser>
        <c:ser>
          <c:idx val="8"/>
          <c:order val="5"/>
          <c:tx>
            <c:v>OL-OH or ML-MH Bound</c:v>
          </c:tx>
          <c:spPr>
            <a:ln w="19050">
              <a:solidFill>
                <a:srgbClr val="0070C0"/>
              </a:solidFill>
              <a:prstDash val="dash"/>
            </a:ln>
          </c:spPr>
          <c:marker>
            <c:symbol val="none"/>
          </c:marker>
          <c:xVal>
            <c:numRef>
              <c:f>[1]A_Line_Data!$B$23:$B$24</c:f>
              <c:numCache>
                <c:formatCode>General</c:formatCode>
                <c:ptCount val="2"/>
                <c:pt idx="0">
                  <c:v>55</c:v>
                </c:pt>
                <c:pt idx="1">
                  <c:v>55</c:v>
                </c:pt>
              </c:numCache>
            </c:numRef>
          </c:xVal>
          <c:yVal>
            <c:numRef>
              <c:f>[1]A_Line_Data!$C$23:$C$24</c:f>
              <c:numCache>
                <c:formatCode>General</c:formatCode>
                <c:ptCount val="2"/>
                <c:pt idx="0">
                  <c:v>0</c:v>
                </c:pt>
                <c:pt idx="1">
                  <c:v>26</c:v>
                </c:pt>
              </c:numCache>
            </c:numRef>
          </c:yVal>
          <c:smooth val="1"/>
        </c:ser>
        <c:ser>
          <c:idx val="3"/>
          <c:order val="6"/>
          <c:tx>
            <c:strRef>
              <c:f>Sheet1!$N$4</c:f>
              <c:strCache>
                <c:ptCount val="1"/>
              </c:strCache>
            </c:strRef>
          </c:tx>
          <c:spPr>
            <a:ln>
              <a:noFill/>
            </a:ln>
          </c:spPr>
          <c:dPt>
            <c:idx val="0"/>
            <c:marker>
              <c:symbol val="x"/>
              <c:size val="4"/>
            </c:marker>
            <c:bubble3D val="0"/>
          </c:dPt>
          <c:xVal>
            <c:numRef>
              <c:f>Sheet1!$B$35</c:f>
              <c:numCache>
                <c:formatCode>0</c:formatCode>
                <c:ptCount val="1"/>
              </c:numCache>
            </c:numRef>
          </c:xVal>
          <c:yVal>
            <c:numRef>
              <c:f>Sheet1!$B$37</c:f>
              <c:numCache>
                <c:formatCode>0</c:formatCode>
                <c:ptCount val="1"/>
              </c:numCache>
            </c:numRef>
          </c:yVal>
          <c:smooth val="1"/>
        </c:ser>
        <c:ser>
          <c:idx val="4"/>
          <c:order val="7"/>
          <c:tx>
            <c:strRef>
              <c:f>Sheet1!$N$5</c:f>
              <c:strCache>
                <c:ptCount val="1"/>
              </c:strCache>
            </c:strRef>
          </c:tx>
          <c:spPr>
            <a:ln>
              <a:noFill/>
            </a:ln>
          </c:spPr>
          <c:marker>
            <c:symbol val="star"/>
            <c:size val="4"/>
          </c:marker>
          <c:xVal>
            <c:numRef>
              <c:f>Sheet1!$C$35</c:f>
              <c:numCache>
                <c:formatCode>0</c:formatCode>
                <c:ptCount val="1"/>
              </c:numCache>
            </c:numRef>
          </c:xVal>
          <c:yVal>
            <c:numRef>
              <c:f>Sheet1!$C$37</c:f>
              <c:numCache>
                <c:formatCode>0</c:formatCode>
                <c:ptCount val="1"/>
              </c:numCache>
            </c:numRef>
          </c:yVal>
          <c:smooth val="1"/>
        </c:ser>
        <c:ser>
          <c:idx val="9"/>
          <c:order val="8"/>
          <c:tx>
            <c:strRef>
              <c:f>Sheet1!$N$6</c:f>
              <c:strCache>
                <c:ptCount val="1"/>
              </c:strCache>
            </c:strRef>
          </c:tx>
          <c:spPr>
            <a:ln>
              <a:noFill/>
            </a:ln>
          </c:spPr>
          <c:marker>
            <c:symbol val="diamond"/>
            <c:size val="4"/>
          </c:marker>
          <c:xVal>
            <c:numRef>
              <c:f>Sheet1!$D$35</c:f>
              <c:numCache>
                <c:formatCode>0</c:formatCode>
                <c:ptCount val="1"/>
              </c:numCache>
            </c:numRef>
          </c:xVal>
          <c:yVal>
            <c:numRef>
              <c:f>Sheet1!$D$37</c:f>
              <c:numCache>
                <c:formatCode>0</c:formatCode>
                <c:ptCount val="1"/>
              </c:numCache>
            </c:numRef>
          </c:yVal>
          <c:smooth val="1"/>
        </c:ser>
        <c:ser>
          <c:idx val="10"/>
          <c:order val="9"/>
          <c:tx>
            <c:strRef>
              <c:f>Sheet1!$N$7</c:f>
              <c:strCache>
                <c:ptCount val="1"/>
              </c:strCache>
            </c:strRef>
          </c:tx>
          <c:spPr>
            <a:ln>
              <a:noFill/>
            </a:ln>
          </c:spPr>
          <c:marker>
            <c:symbol val="square"/>
            <c:size val="4"/>
          </c:marker>
          <c:xVal>
            <c:numRef>
              <c:f>Sheet1!$E$35</c:f>
              <c:numCache>
                <c:formatCode>0</c:formatCode>
                <c:ptCount val="1"/>
              </c:numCache>
            </c:numRef>
          </c:xVal>
          <c:yVal>
            <c:numRef>
              <c:f>Sheet1!$E$37</c:f>
              <c:numCache>
                <c:formatCode>0</c:formatCode>
                <c:ptCount val="1"/>
              </c:numCache>
            </c:numRef>
          </c:yVal>
          <c:smooth val="1"/>
        </c:ser>
        <c:ser>
          <c:idx val="11"/>
          <c:order val="10"/>
          <c:tx>
            <c:strRef>
              <c:f>Sheet1!$N$8</c:f>
              <c:strCache>
                <c:ptCount val="1"/>
              </c:strCache>
            </c:strRef>
          </c:tx>
          <c:spPr>
            <a:ln>
              <a:noFill/>
            </a:ln>
          </c:spPr>
          <c:marker>
            <c:symbol val="triangle"/>
            <c:size val="4"/>
          </c:marker>
          <c:xVal>
            <c:numRef>
              <c:f>Sheet1!$F$35</c:f>
              <c:numCache>
                <c:formatCode>0</c:formatCode>
                <c:ptCount val="1"/>
              </c:numCache>
            </c:numRef>
          </c:xVal>
          <c:yVal>
            <c:numRef>
              <c:f>Sheet1!$F$37</c:f>
              <c:numCache>
                <c:formatCode>0</c:formatCode>
                <c:ptCount val="1"/>
              </c:numCache>
            </c:numRef>
          </c:yVal>
          <c:smooth val="1"/>
        </c:ser>
        <c:ser>
          <c:idx val="12"/>
          <c:order val="11"/>
          <c:tx>
            <c:strRef>
              <c:f>Sheet1!$N$9</c:f>
              <c:strCache>
                <c:ptCount val="1"/>
              </c:strCache>
            </c:strRef>
          </c:tx>
          <c:spPr>
            <a:ln>
              <a:noFill/>
            </a:ln>
          </c:spPr>
          <c:marker>
            <c:symbol val="x"/>
            <c:size val="4"/>
          </c:marker>
          <c:xVal>
            <c:numRef>
              <c:f>Sheet1!$G$35</c:f>
              <c:numCache>
                <c:formatCode>0</c:formatCode>
                <c:ptCount val="1"/>
              </c:numCache>
            </c:numRef>
          </c:xVal>
          <c:yVal>
            <c:numRef>
              <c:f>Sheet1!$G$37</c:f>
              <c:numCache>
                <c:formatCode>0</c:formatCode>
                <c:ptCount val="1"/>
              </c:numCache>
            </c:numRef>
          </c:yVal>
          <c:smooth val="1"/>
        </c:ser>
        <c:ser>
          <c:idx val="2"/>
          <c:order val="12"/>
          <c:tx>
            <c:strRef>
              <c:f>Sheet1!$N$10</c:f>
              <c:strCache>
                <c:ptCount val="1"/>
              </c:strCache>
            </c:strRef>
          </c:tx>
          <c:spPr>
            <a:ln>
              <a:noFill/>
            </a:ln>
          </c:spPr>
          <c:marker>
            <c:symbol val="square"/>
            <c:size val="4"/>
            <c:spPr>
              <a:solidFill>
                <a:srgbClr val="C00000"/>
              </a:solidFill>
            </c:spPr>
          </c:marker>
          <c:xVal>
            <c:numRef>
              <c:f>Sheet1!$H$35</c:f>
              <c:numCache>
                <c:formatCode>0</c:formatCode>
                <c:ptCount val="1"/>
              </c:numCache>
            </c:numRef>
          </c:xVal>
          <c:yVal>
            <c:numRef>
              <c:f>Sheet1!$H$37</c:f>
              <c:numCache>
                <c:formatCode>0</c:formatCode>
                <c:ptCount val="1"/>
              </c:numCache>
            </c:numRef>
          </c:yVal>
          <c:smooth val="1"/>
        </c:ser>
        <c:ser>
          <c:idx val="13"/>
          <c:order val="13"/>
          <c:tx>
            <c:strRef>
              <c:f>Sheet1!$N$11</c:f>
              <c:strCache>
                <c:ptCount val="1"/>
              </c:strCache>
            </c:strRef>
          </c:tx>
          <c:spPr>
            <a:ln>
              <a:noFill/>
            </a:ln>
          </c:spPr>
          <c:marker>
            <c:symbol val="circle"/>
            <c:size val="4"/>
            <c:spPr>
              <a:solidFill>
                <a:srgbClr val="FF0000"/>
              </a:solidFill>
            </c:spPr>
          </c:marker>
          <c:xVal>
            <c:numRef>
              <c:f>Sheet1!$I$35</c:f>
              <c:numCache>
                <c:formatCode>0</c:formatCode>
                <c:ptCount val="1"/>
              </c:numCache>
            </c:numRef>
          </c:xVal>
          <c:yVal>
            <c:numRef>
              <c:f>Sheet1!$I$37</c:f>
              <c:numCache>
                <c:formatCode>0</c:formatCode>
                <c:ptCount val="1"/>
              </c:numCache>
            </c:numRef>
          </c:yVal>
          <c:smooth val="1"/>
        </c:ser>
        <c:ser>
          <c:idx val="14"/>
          <c:order val="14"/>
          <c:tx>
            <c:strRef>
              <c:f>Sheet1!$N$12</c:f>
              <c:strCache>
                <c:ptCount val="1"/>
              </c:strCache>
            </c:strRef>
          </c:tx>
          <c:spPr>
            <a:ln>
              <a:noFill/>
            </a:ln>
          </c:spPr>
          <c:marker>
            <c:symbol val="diamond"/>
            <c:size val="4"/>
            <c:spPr>
              <a:solidFill>
                <a:srgbClr val="FF0000"/>
              </a:solidFill>
            </c:spPr>
          </c:marker>
          <c:xVal>
            <c:numRef>
              <c:f>Sheet1!$J$35</c:f>
              <c:numCache>
                <c:formatCode>0</c:formatCode>
                <c:ptCount val="1"/>
              </c:numCache>
            </c:numRef>
          </c:xVal>
          <c:yVal>
            <c:numRef>
              <c:f>Sheet1!$J$37</c:f>
              <c:numCache>
                <c:formatCode>0</c:formatCode>
                <c:ptCount val="1"/>
              </c:numCache>
            </c:numRef>
          </c:yVal>
          <c:smooth val="1"/>
        </c:ser>
        <c:ser>
          <c:idx val="15"/>
          <c:order val="15"/>
          <c:tx>
            <c:strRef>
              <c:f>Sheet1!$N$13</c:f>
              <c:strCache>
                <c:ptCount val="1"/>
              </c:strCache>
            </c:strRef>
          </c:tx>
          <c:spPr>
            <a:ln>
              <a:noFill/>
            </a:ln>
          </c:spPr>
          <c:marker>
            <c:symbol val="square"/>
            <c:size val="4"/>
            <c:spPr>
              <a:solidFill>
                <a:srgbClr val="00B050"/>
              </a:solidFill>
            </c:spPr>
          </c:marker>
          <c:xVal>
            <c:numRef>
              <c:f>Sheet1!$K$35</c:f>
              <c:numCache>
                <c:formatCode>0</c:formatCode>
                <c:ptCount val="1"/>
              </c:numCache>
            </c:numRef>
          </c:xVal>
          <c:yVal>
            <c:numRef>
              <c:f>Sheet1!$K$37</c:f>
              <c:numCache>
                <c:formatCode>0</c:formatCode>
                <c:ptCount val="1"/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57798400"/>
        <c:axId val="157800704"/>
      </c:scatterChart>
      <c:valAx>
        <c:axId val="157798400"/>
        <c:scaling>
          <c:orientation val="minMax"/>
          <c:max val="100"/>
        </c:scaling>
        <c:delete val="0"/>
        <c:axPos val="b"/>
        <c:majorGridlines/>
        <c:minorGridlines>
          <c:spPr>
            <a:ln>
              <a:solidFill>
                <a:schemeClr val="tx1">
                  <a:alpha val="47000"/>
                </a:schemeClr>
              </a:solidFill>
              <a:prstDash val="dash"/>
            </a:ln>
          </c:spPr>
        </c:minorGridlines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LL (%)</a:t>
                </a:r>
              </a:p>
            </c:rich>
          </c:tx>
          <c:overlay val="0"/>
        </c:title>
        <c:numFmt formatCode="0" sourceLinked="0"/>
        <c:majorTickMark val="out"/>
        <c:minorTickMark val="none"/>
        <c:tickLblPos val="nextTo"/>
        <c:crossAx val="157800704"/>
        <c:crosses val="autoZero"/>
        <c:crossBetween val="midCat"/>
      </c:valAx>
      <c:valAx>
        <c:axId val="157800704"/>
        <c:scaling>
          <c:orientation val="minMax"/>
        </c:scaling>
        <c:delete val="0"/>
        <c:axPos val="l"/>
        <c:majorGridlines/>
        <c:minorGridlines>
          <c:spPr>
            <a:ln>
              <a:noFill/>
              <a:prstDash val="dash"/>
            </a:ln>
          </c:spPr>
        </c:min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GB" dirty="0"/>
                  <a:t>PI (%)</a:t>
                </a:r>
              </a:p>
            </c:rich>
          </c:tx>
          <c:overlay val="0"/>
        </c:title>
        <c:numFmt formatCode="0" sourceLinked="0"/>
        <c:majorTickMark val="out"/>
        <c:minorTickMark val="none"/>
        <c:tickLblPos val="nextTo"/>
        <c:crossAx val="157798400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0.15259</cdr:x>
      <cdr:y>0.59253</cdr:y>
    </cdr:from>
    <cdr:to>
      <cdr:x>0.28143</cdr:x>
      <cdr:y>0.63643</cdr:y>
    </cdr:to>
    <cdr:sp macro="" textlink="">
      <cdr:nvSpPr>
        <cdr:cNvPr id="15" name="TextBox 1"/>
        <cdr:cNvSpPr txBox="1"/>
      </cdr:nvSpPr>
      <cdr:spPr>
        <a:xfrm xmlns:a="http://schemas.openxmlformats.org/drawingml/2006/main">
          <a:off x="581374" y="1279072"/>
          <a:ext cx="490870" cy="94770"/>
        </a:xfrm>
        <a:prstGeom xmlns:a="http://schemas.openxmlformats.org/drawingml/2006/main" prst="rect">
          <a:avLst/>
        </a:prstGeom>
        <a:solidFill xmlns:a="http://schemas.openxmlformats.org/drawingml/2006/main">
          <a:sysClr val="window" lastClr="FFFFFF"/>
        </a:solidFill>
      </cdr:spPr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800" dirty="0"/>
            <a:t>CL-ML</a:t>
          </a:r>
        </a:p>
      </cdr:txBody>
    </cdr:sp>
  </cdr:relSizeAnchor>
  <cdr:relSizeAnchor xmlns:cdr="http://schemas.openxmlformats.org/drawingml/2006/chartDrawing">
    <cdr:from>
      <cdr:x>0.31756</cdr:x>
      <cdr:y>0.12008</cdr:y>
    </cdr:from>
    <cdr:to>
      <cdr:x>0.40885</cdr:x>
      <cdr:y>0.17172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1037964" y="210447"/>
          <a:ext cx="298399" cy="90505"/>
        </a:xfrm>
        <a:prstGeom xmlns:a="http://schemas.openxmlformats.org/drawingml/2006/main" prst="rect">
          <a:avLst/>
        </a:prstGeom>
        <a:solidFill xmlns:a="http://schemas.openxmlformats.org/drawingml/2006/main">
          <a:sysClr val="window" lastClr="FFFFFF"/>
        </a:solidFill>
      </cdr:spPr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900" dirty="0"/>
            <a:t>CL</a:t>
          </a:r>
        </a:p>
      </cdr:txBody>
    </cdr:sp>
  </cdr:relSizeAnchor>
  <cdr:relSizeAnchor xmlns:cdr="http://schemas.openxmlformats.org/drawingml/2006/chartDrawing">
    <cdr:from>
      <cdr:x>0.43219</cdr:x>
      <cdr:y>0.11995</cdr:y>
    </cdr:from>
    <cdr:to>
      <cdr:x>0.52854</cdr:x>
      <cdr:y>0.17298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1412645" y="210224"/>
          <a:ext cx="314924" cy="92941"/>
        </a:xfrm>
        <a:prstGeom xmlns:a="http://schemas.openxmlformats.org/drawingml/2006/main" prst="rect">
          <a:avLst/>
        </a:prstGeom>
        <a:solidFill xmlns:a="http://schemas.openxmlformats.org/drawingml/2006/main">
          <a:sysClr val="window" lastClr="FFFFFF"/>
        </a:solidFill>
      </cdr:spPr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900" dirty="0"/>
            <a:t>CI</a:t>
          </a:r>
        </a:p>
      </cdr:txBody>
    </cdr:sp>
  </cdr:relSizeAnchor>
  <cdr:relSizeAnchor xmlns:cdr="http://schemas.openxmlformats.org/drawingml/2006/chartDrawing">
    <cdr:from>
      <cdr:x>0.54931</cdr:x>
      <cdr:y>0.1226</cdr:y>
    </cdr:from>
    <cdr:to>
      <cdr:x>0.65551</cdr:x>
      <cdr:y>0.17424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1795462" y="214869"/>
          <a:ext cx="347125" cy="90504"/>
        </a:xfrm>
        <a:prstGeom xmlns:a="http://schemas.openxmlformats.org/drawingml/2006/main" prst="rect">
          <a:avLst/>
        </a:prstGeom>
        <a:solidFill xmlns:a="http://schemas.openxmlformats.org/drawingml/2006/main">
          <a:sysClr val="window" lastClr="FFFFFF"/>
        </a:solidFill>
      </cdr:spPr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900" dirty="0"/>
            <a:t>CH</a:t>
          </a:r>
        </a:p>
      </cdr:txBody>
    </cdr:sp>
  </cdr:relSizeAnchor>
  <cdr:relSizeAnchor xmlns:cdr="http://schemas.openxmlformats.org/drawingml/2006/chartDrawing">
    <cdr:from>
      <cdr:x>0.82033</cdr:x>
      <cdr:y>0.13685</cdr:y>
    </cdr:from>
    <cdr:to>
      <cdr:x>0.93886</cdr:x>
      <cdr:y>0.19801</cdr:y>
    </cdr:to>
    <cdr:sp macro="" textlink="">
      <cdr:nvSpPr>
        <cdr:cNvPr id="11" name="TextBox 1"/>
        <cdr:cNvSpPr txBox="1"/>
      </cdr:nvSpPr>
      <cdr:spPr>
        <a:xfrm xmlns:a="http://schemas.openxmlformats.org/drawingml/2006/main" rot="20032730">
          <a:off x="3125444" y="279327"/>
          <a:ext cx="451599" cy="124831"/>
        </a:xfrm>
        <a:prstGeom xmlns:a="http://schemas.openxmlformats.org/drawingml/2006/main" prst="rect">
          <a:avLst/>
        </a:prstGeom>
        <a:solidFill xmlns:a="http://schemas.openxmlformats.org/drawingml/2006/main">
          <a:sysClr val="window" lastClr="FFFFFF"/>
        </a:solidFill>
      </cdr:spPr>
      <cdr:txBody>
        <a:bodyPr xmlns:a="http://schemas.openxmlformats.org/drawingml/2006/main" wrap="square" lIns="36000" tIns="36000" rIns="36000" bIns="36000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900" dirty="0"/>
            <a:t>'A'</a:t>
          </a:r>
          <a:r>
            <a:rPr lang="en-US" sz="900" baseline="0" dirty="0"/>
            <a:t> Line</a:t>
          </a:r>
          <a:endParaRPr lang="en-US" sz="900" dirty="0"/>
        </a:p>
      </cdr:txBody>
    </cdr:sp>
  </cdr:relSizeAnchor>
  <cdr:relSizeAnchor xmlns:cdr="http://schemas.openxmlformats.org/drawingml/2006/chartDrawing">
    <cdr:from>
      <cdr:x>0.43461</cdr:x>
      <cdr:y>0.65852</cdr:y>
    </cdr:from>
    <cdr:to>
      <cdr:x>0.58666</cdr:x>
      <cdr:y>0.72148</cdr:y>
    </cdr:to>
    <cdr:sp macro="" textlink="">
      <cdr:nvSpPr>
        <cdr:cNvPr id="16" name="TextBox 1"/>
        <cdr:cNvSpPr txBox="1"/>
      </cdr:nvSpPr>
      <cdr:spPr>
        <a:xfrm xmlns:a="http://schemas.openxmlformats.org/drawingml/2006/main">
          <a:off x="1655883" y="1421516"/>
          <a:ext cx="579273" cy="135914"/>
        </a:xfrm>
        <a:prstGeom xmlns:a="http://schemas.openxmlformats.org/drawingml/2006/main" prst="rect">
          <a:avLst/>
        </a:prstGeom>
        <a:solidFill xmlns:a="http://schemas.openxmlformats.org/drawingml/2006/main">
          <a:sysClr val="window" lastClr="FFFFFF"/>
        </a:solidFill>
      </cdr:spPr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800" dirty="0"/>
            <a:t>OL or ML</a:t>
          </a:r>
        </a:p>
      </cdr:txBody>
    </cdr:sp>
  </cdr:relSizeAnchor>
  <cdr:relSizeAnchor xmlns:cdr="http://schemas.openxmlformats.org/drawingml/2006/chartDrawing">
    <cdr:from>
      <cdr:x>0.60663</cdr:x>
      <cdr:y>0.66356</cdr:y>
    </cdr:from>
    <cdr:to>
      <cdr:x>0.76446</cdr:x>
      <cdr:y>0.71308</cdr:y>
    </cdr:to>
    <cdr:sp macro="" textlink="">
      <cdr:nvSpPr>
        <cdr:cNvPr id="17" name="TextBox 1"/>
        <cdr:cNvSpPr txBox="1"/>
      </cdr:nvSpPr>
      <cdr:spPr>
        <a:xfrm xmlns:a="http://schemas.openxmlformats.org/drawingml/2006/main">
          <a:off x="2311264" y="1432401"/>
          <a:ext cx="601327" cy="106900"/>
        </a:xfrm>
        <a:prstGeom xmlns:a="http://schemas.openxmlformats.org/drawingml/2006/main" prst="rect">
          <a:avLst/>
        </a:prstGeom>
        <a:solidFill xmlns:a="http://schemas.openxmlformats.org/drawingml/2006/main">
          <a:sysClr val="window" lastClr="FFFFFF"/>
        </a:solidFill>
      </cdr:spPr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800" dirty="0"/>
            <a:t>OH or MH</a:t>
          </a:r>
        </a:p>
      </cdr:txBody>
    </cdr:sp>
  </cdr:relSizeAnchor>
  <cdr:relSizeAnchor xmlns:cdr="http://schemas.openxmlformats.org/drawingml/2006/chartDrawing">
    <cdr:from>
      <cdr:x>0.79564</cdr:x>
      <cdr:y>0.83256</cdr:y>
    </cdr:from>
    <cdr:to>
      <cdr:x>0.94191</cdr:x>
      <cdr:y>0.99509</cdr:y>
    </cdr:to>
    <cdr:sp macro="" textlink="">
      <cdr:nvSpPr>
        <cdr:cNvPr id="10" name="TextBox 9"/>
        <cdr:cNvSpPr txBox="1"/>
      </cdr:nvSpPr>
      <cdr:spPr>
        <a:xfrm xmlns:a="http://schemas.openxmlformats.org/drawingml/2006/main">
          <a:off x="3031372" y="1699294"/>
          <a:ext cx="557289" cy="331732"/>
        </a:xfrm>
        <a:prstGeom xmlns:a="http://schemas.openxmlformats.org/drawingml/2006/main" prst="rect">
          <a:avLst/>
        </a:prstGeom>
        <a:solidFill xmlns:a="http://schemas.openxmlformats.org/drawingml/2006/main">
          <a:sysClr val="window" lastClr="FFFFFF"/>
        </a:solidFill>
      </cdr:spPr>
      <cdr:txBody>
        <a:bodyPr xmlns:a="http://schemas.openxmlformats.org/drawingml/2006/main" vertOverflow="clip" wrap="square" lIns="36000" tIns="36000" rIns="36000" bIns="36000" rtlCol="0"/>
        <a:lstStyle xmlns:a="http://schemas.openxmlformats.org/drawingml/2006/main"/>
        <a:p xmlns:a="http://schemas.openxmlformats.org/drawingml/2006/main">
          <a:r>
            <a:rPr lang="en-US" sz="400" b="0" u="sng" dirty="0"/>
            <a:t>Key:</a:t>
          </a:r>
        </a:p>
        <a:p xmlns:a="http://schemas.openxmlformats.org/drawingml/2006/main">
          <a:r>
            <a:rPr lang="en-US" sz="400" dirty="0"/>
            <a:t>C</a:t>
          </a:r>
          <a:r>
            <a:rPr lang="en-US" sz="400" baseline="0" dirty="0"/>
            <a:t> denotes Clay</a:t>
          </a:r>
        </a:p>
        <a:p xmlns:a="http://schemas.openxmlformats.org/drawingml/2006/main">
          <a:r>
            <a:rPr lang="en-US" sz="400" baseline="0" dirty="0"/>
            <a:t>M denotes Silt</a:t>
          </a:r>
        </a:p>
        <a:p xmlns:a="http://schemas.openxmlformats.org/drawingml/2006/main">
          <a:r>
            <a:rPr lang="en-US" sz="400" baseline="0" dirty="0"/>
            <a:t>O denotes Organic Soil</a:t>
          </a:r>
        </a:p>
        <a:p xmlns:a="http://schemas.openxmlformats.org/drawingml/2006/main">
          <a:endParaRPr lang="en-US" sz="1000" dirty="0"/>
        </a:p>
        <a:p xmlns:a="http://schemas.openxmlformats.org/drawingml/2006/main">
          <a:r>
            <a:rPr lang="en-US" sz="1000" dirty="0"/>
            <a:t>L</a:t>
          </a:r>
          <a:r>
            <a:rPr lang="en-US" sz="1000" baseline="0" dirty="0"/>
            <a:t> = Low Plasticity</a:t>
          </a:r>
        </a:p>
        <a:p xmlns:a="http://schemas.openxmlformats.org/drawingml/2006/main"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000" dirty="0">
              <a:effectLst/>
              <a:latin typeface="+mn-lt"/>
              <a:ea typeface="+mn-ea"/>
              <a:cs typeface="+mn-cs"/>
            </a:rPr>
            <a:t>I</a:t>
          </a:r>
          <a:r>
            <a:rPr lang="en-US" sz="1000" baseline="0" dirty="0">
              <a:effectLst/>
              <a:latin typeface="+mn-lt"/>
              <a:ea typeface="+mn-ea"/>
              <a:cs typeface="+mn-cs"/>
            </a:rPr>
            <a:t> = Intermediate Plasticity</a:t>
          </a:r>
        </a:p>
        <a:p xmlns:a="http://schemas.openxmlformats.org/drawingml/2006/main"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000" baseline="0" dirty="0">
              <a:effectLst/>
              <a:latin typeface="+mn-lt"/>
              <a:ea typeface="+mn-ea"/>
              <a:cs typeface="+mn-cs"/>
            </a:rPr>
            <a:t>H = High Plasticity</a:t>
          </a:r>
          <a:endParaRPr lang="en-US" sz="1000" dirty="0">
            <a:effectLst/>
          </a:endParaRPr>
        </a:p>
        <a:p xmlns:a="http://schemas.openxmlformats.org/drawingml/2006/main"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sz="1100" dirty="0"/>
        </a:p>
        <a:p xmlns:a="http://schemas.openxmlformats.org/drawingml/2006/main"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sz="1100" dirty="0"/>
        </a:p>
      </cdr:txBody>
    </cdr:sp>
  </cdr:relSizeAnchor>
  <cdr:relSizeAnchor xmlns:cdr="http://schemas.openxmlformats.org/drawingml/2006/chartDrawing">
    <cdr:from>
      <cdr:x>0.21701</cdr:x>
      <cdr:y>0.63643</cdr:y>
    </cdr:from>
    <cdr:to>
      <cdr:x>0.24286</cdr:x>
      <cdr:y>0.67321</cdr:y>
    </cdr:to>
    <cdr:cxnSp macro="">
      <cdr:nvCxnSpPr>
        <cdr:cNvPr id="21" name="Straight Arrow Connector 20"/>
        <cdr:cNvCxnSpPr>
          <a:stCxn xmlns:a="http://schemas.openxmlformats.org/drawingml/2006/main" id="15" idx="2"/>
        </cdr:cNvCxnSpPr>
      </cdr:nvCxnSpPr>
      <cdr:spPr>
        <a:xfrm xmlns:a="http://schemas.openxmlformats.org/drawingml/2006/main">
          <a:off x="826809" y="1373842"/>
          <a:ext cx="98477" cy="79401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ysClr val="windowText" lastClr="000000"/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69CA0F-522C-462D-96F7-589199F62279}" type="datetimeFigureOut">
              <a:rPr lang="en-AU" smtClean="0"/>
              <a:t>9/02/2019</a:t>
            </a:fld>
            <a:endParaRPr lang="en-AU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B6D8B5-2EFF-45AB-8730-C95E12B1E9A9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2912157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B6D8B5-2EFF-45AB-8730-C95E12B1E9A9}" type="slidenum">
              <a:rPr lang="en-AU" smtClean="0"/>
              <a:t>27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514461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C91AB-988F-492A-9568-4161004F9B64}" type="datetimeFigureOut">
              <a:rPr lang="en-AU" smtClean="0"/>
              <a:t>9/02/2019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589A1-36BA-44C7-A338-D93134EDE407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3939265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C91AB-988F-492A-9568-4161004F9B64}" type="datetimeFigureOut">
              <a:rPr lang="en-AU" smtClean="0"/>
              <a:t>9/02/2019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589A1-36BA-44C7-A338-D93134EDE407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7403747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C91AB-988F-492A-9568-4161004F9B64}" type="datetimeFigureOut">
              <a:rPr lang="en-AU" smtClean="0"/>
              <a:t>9/02/2019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589A1-36BA-44C7-A338-D93134EDE407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084929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C91AB-988F-492A-9568-4161004F9B64}" type="datetimeFigureOut">
              <a:rPr lang="en-AU" smtClean="0"/>
              <a:t>9/02/2019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589A1-36BA-44C7-A338-D93134EDE407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9546028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C91AB-988F-492A-9568-4161004F9B64}" type="datetimeFigureOut">
              <a:rPr lang="en-AU" smtClean="0"/>
              <a:t>9/02/2019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589A1-36BA-44C7-A338-D93134EDE407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980469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C91AB-988F-492A-9568-4161004F9B64}" type="datetimeFigureOut">
              <a:rPr lang="en-AU" smtClean="0"/>
              <a:t>9/02/2019</a:t>
            </a:fld>
            <a:endParaRPr lang="en-A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589A1-36BA-44C7-A338-D93134EDE407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0501446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C91AB-988F-492A-9568-4161004F9B64}" type="datetimeFigureOut">
              <a:rPr lang="en-AU" smtClean="0"/>
              <a:t>9/02/2019</a:t>
            </a:fld>
            <a:endParaRPr lang="en-A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589A1-36BA-44C7-A338-D93134EDE407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2492684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C91AB-988F-492A-9568-4161004F9B64}" type="datetimeFigureOut">
              <a:rPr lang="en-AU" smtClean="0"/>
              <a:t>9/02/2019</a:t>
            </a:fld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589A1-36BA-44C7-A338-D93134EDE407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842419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C91AB-988F-492A-9568-4161004F9B64}" type="datetimeFigureOut">
              <a:rPr lang="en-AU" smtClean="0"/>
              <a:t>9/02/2019</a:t>
            </a:fld>
            <a:endParaRPr lang="en-A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589A1-36BA-44C7-A338-D93134EDE407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557080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C91AB-988F-492A-9568-4161004F9B64}" type="datetimeFigureOut">
              <a:rPr lang="en-AU" smtClean="0"/>
              <a:t>9/02/2019</a:t>
            </a:fld>
            <a:endParaRPr lang="en-A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589A1-36BA-44C7-A338-D93134EDE407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4685369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C91AB-988F-492A-9568-4161004F9B64}" type="datetimeFigureOut">
              <a:rPr lang="en-AU" smtClean="0"/>
              <a:t>9/02/2019</a:t>
            </a:fld>
            <a:endParaRPr lang="en-A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589A1-36BA-44C7-A338-D93134EDE407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9962298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AC91AB-988F-492A-9568-4161004F9B64}" type="datetimeFigureOut">
              <a:rPr lang="en-AU" smtClean="0"/>
              <a:t>9/02/2019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D589A1-36BA-44C7-A338-D93134EDE407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381344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 smtClean="0">
                <a:solidFill>
                  <a:srgbClr val="0070C0"/>
                </a:solidFill>
              </a:rPr>
              <a:t>AS 1726:2017</a:t>
            </a:r>
            <a:br>
              <a:rPr lang="en-AU" dirty="0" smtClean="0">
                <a:solidFill>
                  <a:srgbClr val="0070C0"/>
                </a:solidFill>
              </a:rPr>
            </a:br>
            <a:r>
              <a:rPr lang="en-AU" dirty="0" smtClean="0">
                <a:solidFill>
                  <a:srgbClr val="0070C0"/>
                </a:solidFill>
              </a:rPr>
              <a:t>Geotechnical Site Investigations</a:t>
            </a:r>
            <a:endParaRPr lang="en-AU" dirty="0">
              <a:solidFill>
                <a:srgbClr val="0070C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46856" y="4869160"/>
            <a:ext cx="36930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Michael Gawn – Principal (</a:t>
            </a:r>
            <a:r>
              <a:rPr lang="en-AU" b="1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Newcastle)</a:t>
            </a:r>
            <a:endParaRPr lang="en-AU" sz="2800" b="1" dirty="0">
              <a:solidFill>
                <a:srgbClr val="0070C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2494654"/>
            <a:ext cx="4338786" cy="28768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7" y="1556792"/>
            <a:ext cx="3791343" cy="2376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44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Examples of Soils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Examples of different soils</a:t>
            </a:r>
          </a:p>
          <a:p>
            <a:pPr lvl="1"/>
            <a:r>
              <a:rPr lang="en-AU" sz="2400" dirty="0" smtClean="0"/>
              <a:t>Sample 11	Sand with clay</a:t>
            </a:r>
          </a:p>
          <a:p>
            <a:pPr lvl="1"/>
            <a:r>
              <a:rPr lang="en-AU" sz="2400" dirty="0" smtClean="0"/>
              <a:t>Sample 12  	Sandy CLAY</a:t>
            </a:r>
          </a:p>
          <a:p>
            <a:pPr lvl="1"/>
            <a:r>
              <a:rPr lang="en-AU" sz="2400" dirty="0"/>
              <a:t>Sample </a:t>
            </a:r>
            <a:r>
              <a:rPr lang="en-AU" sz="2400" dirty="0" smtClean="0"/>
              <a:t>13  </a:t>
            </a:r>
            <a:r>
              <a:rPr lang="en-AU" sz="2400" dirty="0"/>
              <a:t>	</a:t>
            </a:r>
            <a:r>
              <a:rPr lang="en-AU" sz="2400" dirty="0" smtClean="0"/>
              <a:t>Sandy CLAY with silt</a:t>
            </a:r>
          </a:p>
          <a:p>
            <a:pPr lvl="1"/>
            <a:r>
              <a:rPr lang="en-AU" sz="2400" dirty="0" smtClean="0"/>
              <a:t>Sample 14 	CLAY with sand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7537357"/>
              </p:ext>
            </p:extLst>
          </p:nvPr>
        </p:nvGraphicFramePr>
        <p:xfrm>
          <a:off x="402004" y="4797152"/>
          <a:ext cx="7920879" cy="1361304"/>
        </p:xfrm>
        <a:graphic>
          <a:graphicData uri="http://schemas.openxmlformats.org/drawingml/2006/table">
            <a:tbl>
              <a:tblPr/>
              <a:tblGrid>
                <a:gridCol w="652148"/>
                <a:gridCol w="652148"/>
                <a:gridCol w="560440"/>
                <a:gridCol w="543457"/>
                <a:gridCol w="679320"/>
                <a:gridCol w="580819"/>
                <a:gridCol w="122278"/>
                <a:gridCol w="2241758"/>
                <a:gridCol w="1888511"/>
              </a:tblGrid>
              <a:tr h="680652">
                <a:tc>
                  <a:txBody>
                    <a:bodyPr/>
                    <a:lstStyle/>
                    <a:p>
                      <a:pPr algn="ctr" fontAlgn="ctr"/>
                      <a:r>
                        <a:rPr lang="en-A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Bore/</a:t>
                      </a:r>
                      <a:br>
                        <a:rPr lang="en-A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en-A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Pit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%Silt and clay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%Clay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%silt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%Sand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A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%Gravel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Description to AS1726:2017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Classification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0163">
                <a:tc>
                  <a:txBody>
                    <a:bodyPr/>
                    <a:lstStyle/>
                    <a:p>
                      <a:pPr algn="ctr" fontAlgn="ctr"/>
                      <a:r>
                        <a:rPr lang="en-A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Sample 11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10%</a:t>
                      </a:r>
                      <a:endParaRPr lang="en-A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SAND with clay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SP/SC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0163">
                <a:tc>
                  <a:txBody>
                    <a:bodyPr/>
                    <a:lstStyle/>
                    <a:p>
                      <a:pPr algn="ctr" fontAlgn="ctr"/>
                      <a:r>
                        <a:rPr lang="en-A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Sample 12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35%</a:t>
                      </a:r>
                      <a:endParaRPr lang="en-A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35%</a:t>
                      </a:r>
                      <a:endParaRPr lang="en-A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0%</a:t>
                      </a:r>
                      <a:endParaRPr lang="en-A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65%</a:t>
                      </a:r>
                      <a:endParaRPr lang="en-A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Sandy CLAY</a:t>
                      </a:r>
                      <a:endParaRPr lang="en-A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CL,CI</a:t>
                      </a:r>
                      <a:r>
                        <a:rPr lang="en-AU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or CH</a:t>
                      </a:r>
                      <a:endParaRPr lang="en-A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0163">
                <a:tc>
                  <a:txBody>
                    <a:bodyPr/>
                    <a:lstStyle/>
                    <a:p>
                      <a:pPr algn="ctr" fontAlgn="ctr"/>
                      <a:r>
                        <a:rPr lang="en-A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Sample </a:t>
                      </a:r>
                      <a:r>
                        <a:rPr lang="en-A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</a:t>
                      </a:r>
                      <a:endParaRPr lang="en-A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60%</a:t>
                      </a:r>
                      <a:endParaRPr lang="en-A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50%</a:t>
                      </a:r>
                      <a:endParaRPr lang="en-A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10%</a:t>
                      </a:r>
                      <a:endParaRPr lang="en-A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40%</a:t>
                      </a:r>
                      <a:endParaRPr lang="en-A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0%</a:t>
                      </a:r>
                      <a:endParaRPr lang="en-A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Sandy </a:t>
                      </a:r>
                      <a:r>
                        <a:rPr lang="en-A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Clay  </a:t>
                      </a:r>
                      <a:r>
                        <a:rPr lang="en-A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with silt</a:t>
                      </a:r>
                      <a:endParaRPr lang="en-A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CL,CI or CH -see note 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0163">
                <a:tc>
                  <a:txBody>
                    <a:bodyPr/>
                    <a:lstStyle/>
                    <a:p>
                      <a:pPr algn="ctr" fontAlgn="ctr"/>
                      <a:r>
                        <a:rPr lang="en-A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Sample </a:t>
                      </a:r>
                      <a:r>
                        <a:rPr lang="en-A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</a:t>
                      </a:r>
                      <a:endParaRPr lang="en-A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80</a:t>
                      </a:r>
                      <a:r>
                        <a:rPr lang="en-A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80</a:t>
                      </a:r>
                      <a:r>
                        <a:rPr lang="en-A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0%</a:t>
                      </a:r>
                      <a:endParaRPr lang="en-A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</a:t>
                      </a:r>
                      <a:r>
                        <a:rPr lang="en-A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CLAY with sand</a:t>
                      </a:r>
                      <a:endParaRPr lang="en-A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CL, CI, CH, ML or MH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467544" y="509634"/>
            <a:ext cx="7704856" cy="435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99592" y="3284984"/>
            <a:ext cx="1584176" cy="369332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dirty="0" smtClean="0"/>
              <a:t>SAND with clay</a:t>
            </a:r>
            <a:endParaRPr lang="en-AU" dirty="0"/>
          </a:p>
        </p:txBody>
      </p:sp>
      <p:sp>
        <p:nvSpPr>
          <p:cNvPr id="7" name="TextBox 6"/>
          <p:cNvSpPr txBox="1"/>
          <p:nvPr/>
        </p:nvSpPr>
        <p:spPr>
          <a:xfrm>
            <a:off x="2843808" y="3278009"/>
            <a:ext cx="1584176" cy="369332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dirty="0" smtClean="0"/>
              <a:t>Sandy CLAY</a:t>
            </a:r>
            <a:endParaRPr lang="en-AU" dirty="0"/>
          </a:p>
        </p:txBody>
      </p:sp>
      <p:sp>
        <p:nvSpPr>
          <p:cNvPr id="8" name="TextBox 7"/>
          <p:cNvSpPr txBox="1"/>
          <p:nvPr/>
        </p:nvSpPr>
        <p:spPr>
          <a:xfrm>
            <a:off x="4644008" y="3278009"/>
            <a:ext cx="1584176" cy="369332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dirty="0" smtClean="0"/>
              <a:t>Sandy CLAY</a:t>
            </a:r>
            <a:endParaRPr lang="en-AU" dirty="0"/>
          </a:p>
        </p:txBody>
      </p:sp>
      <p:sp>
        <p:nvSpPr>
          <p:cNvPr id="6" name="TextBox 5"/>
          <p:cNvSpPr txBox="1"/>
          <p:nvPr/>
        </p:nvSpPr>
        <p:spPr>
          <a:xfrm>
            <a:off x="1331640" y="1844824"/>
            <a:ext cx="936104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AU" sz="1400" b="1" dirty="0" smtClean="0"/>
              <a:t>10% fines</a:t>
            </a:r>
            <a:endParaRPr lang="en-AU" sz="1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318330" y="1892449"/>
            <a:ext cx="936104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AU" sz="1400" b="1" dirty="0" smtClean="0"/>
              <a:t>35% fines</a:t>
            </a:r>
            <a:endParaRPr lang="en-AU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4968044" y="1892449"/>
            <a:ext cx="936104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AU" sz="1400" b="1" dirty="0" smtClean="0"/>
              <a:t>60% fines</a:t>
            </a:r>
            <a:endParaRPr lang="en-AU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6804248" y="1998712"/>
            <a:ext cx="936104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AU" sz="1400" b="1" dirty="0" smtClean="0"/>
              <a:t>80% fines</a:t>
            </a:r>
            <a:endParaRPr lang="en-AU" sz="14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6516216" y="3278009"/>
            <a:ext cx="1647797" cy="369332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dirty="0" smtClean="0"/>
              <a:t>CLAY with sand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757730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6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Naming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Primary Component in BLOCK LETTERS</a:t>
            </a:r>
          </a:p>
          <a:p>
            <a:r>
              <a:rPr lang="en-AU" dirty="0" smtClean="0"/>
              <a:t>Secondary component included in name if over secondary threshold</a:t>
            </a:r>
          </a:p>
          <a:p>
            <a:r>
              <a:rPr lang="en-AU" dirty="0" smtClean="0"/>
              <a:t>Minor components added after name</a:t>
            </a:r>
          </a:p>
          <a:p>
            <a:endParaRPr lang="en-AU" dirty="0" smtClean="0"/>
          </a:p>
          <a:p>
            <a:pPr lvl="1"/>
            <a:r>
              <a:rPr lang="en-AU" dirty="0" smtClean="0"/>
              <a:t>Eg Clayey SAND with trace gravel</a:t>
            </a:r>
          </a:p>
          <a:p>
            <a:pPr lvl="1"/>
            <a:endParaRPr lang="en-AU" dirty="0"/>
          </a:p>
          <a:p>
            <a:pPr lvl="1"/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891858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Determining Fine Content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If hydrometers done then use them</a:t>
            </a:r>
          </a:p>
          <a:p>
            <a:r>
              <a:rPr lang="en-AU" dirty="0" smtClean="0"/>
              <a:t>If Atterberg done use the following rule</a:t>
            </a:r>
          </a:p>
          <a:p>
            <a:pPr lvl="1"/>
            <a:r>
              <a:rPr lang="en-AU" dirty="0" smtClean="0"/>
              <a:t>Above A line 			clay</a:t>
            </a:r>
          </a:p>
          <a:p>
            <a:pPr lvl="1"/>
            <a:r>
              <a:rPr lang="en-AU" dirty="0" smtClean="0"/>
              <a:t>Below A line 			silt</a:t>
            </a:r>
          </a:p>
          <a:p>
            <a:r>
              <a:rPr lang="en-AU" dirty="0"/>
              <a:t>If </a:t>
            </a:r>
            <a:r>
              <a:rPr lang="en-AU" dirty="0" smtClean="0"/>
              <a:t>neither done then use tactile assessment for clay/silt – use water!</a:t>
            </a:r>
            <a:endParaRPr lang="en-AU" dirty="0"/>
          </a:p>
          <a:p>
            <a:pPr lvl="1"/>
            <a:endParaRPr lang="en-AU" dirty="0"/>
          </a:p>
          <a:p>
            <a:pPr marL="457200" lvl="1" indent="0">
              <a:buNone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78624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Plasticity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4525963"/>
          </a:xfrm>
        </p:spPr>
        <p:txBody>
          <a:bodyPr/>
          <a:lstStyle/>
          <a:p>
            <a:r>
              <a:rPr lang="en-AU" dirty="0" smtClean="0"/>
              <a:t>Terms</a:t>
            </a:r>
          </a:p>
          <a:p>
            <a:pPr lvl="1"/>
            <a:r>
              <a:rPr lang="en-AU" dirty="0" smtClean="0"/>
              <a:t>Non plastic</a:t>
            </a:r>
          </a:p>
          <a:p>
            <a:pPr lvl="1"/>
            <a:r>
              <a:rPr lang="en-AU" dirty="0" smtClean="0"/>
              <a:t>Low plasticity</a:t>
            </a:r>
          </a:p>
          <a:p>
            <a:pPr lvl="1"/>
            <a:r>
              <a:rPr lang="en-AU" dirty="0" smtClean="0"/>
              <a:t>Medium plasticity</a:t>
            </a:r>
          </a:p>
          <a:p>
            <a:pPr lvl="1"/>
            <a:r>
              <a:rPr lang="en-AU" dirty="0" smtClean="0"/>
              <a:t>High plasticity</a:t>
            </a:r>
            <a:endParaRPr lang="en-AU" dirty="0"/>
          </a:p>
          <a:p>
            <a:pPr lvl="1"/>
            <a:endParaRPr lang="en-AU" dirty="0"/>
          </a:p>
          <a:p>
            <a:pPr lvl="1"/>
            <a:endParaRPr lang="en-AU" dirty="0"/>
          </a:p>
          <a:p>
            <a:pPr marL="457200" lvl="1" indent="0">
              <a:buNone/>
            </a:pPr>
            <a:r>
              <a:rPr lang="en-AU" sz="1800" dirty="0" smtClean="0"/>
              <a:t>Note: Medium not Intermediate</a:t>
            </a:r>
          </a:p>
        </p:txBody>
      </p:sp>
      <p:graphicFrame>
        <p:nvGraphicFramePr>
          <p:cNvPr id="4" name="Char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701394"/>
              </p:ext>
            </p:extLst>
          </p:nvPr>
        </p:nvGraphicFramePr>
        <p:xfrm>
          <a:off x="3635896" y="2276872"/>
          <a:ext cx="5256584" cy="34563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14260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Moisture Condition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AU" b="1" dirty="0" smtClean="0"/>
              <a:t>Coarse Soils</a:t>
            </a:r>
          </a:p>
          <a:p>
            <a:pPr lvl="1"/>
            <a:r>
              <a:rPr lang="en-AU" dirty="0" smtClean="0"/>
              <a:t>Only three terms used, as follows:</a:t>
            </a:r>
          </a:p>
          <a:p>
            <a:pPr lvl="2"/>
            <a:r>
              <a:rPr lang="en-AU" dirty="0" smtClean="0"/>
              <a:t>Dry</a:t>
            </a:r>
          </a:p>
          <a:p>
            <a:pPr lvl="2"/>
            <a:r>
              <a:rPr lang="en-AU" dirty="0" smtClean="0"/>
              <a:t>Moist	</a:t>
            </a:r>
          </a:p>
          <a:p>
            <a:pPr lvl="2"/>
            <a:r>
              <a:rPr lang="en-AU" dirty="0" smtClean="0"/>
              <a:t>Wet</a:t>
            </a:r>
          </a:p>
          <a:p>
            <a:pPr lvl="1"/>
            <a:r>
              <a:rPr lang="en-AU" dirty="0" smtClean="0">
                <a:solidFill>
                  <a:srgbClr val="FF0000"/>
                </a:solidFill>
              </a:rPr>
              <a:t>No use of “humid” or “saturated”</a:t>
            </a:r>
          </a:p>
          <a:p>
            <a:r>
              <a:rPr lang="en-AU" b="1" dirty="0" smtClean="0"/>
              <a:t>Fine </a:t>
            </a:r>
            <a:r>
              <a:rPr lang="en-AU" b="1" dirty="0"/>
              <a:t>Soils</a:t>
            </a:r>
          </a:p>
          <a:p>
            <a:pPr lvl="1"/>
            <a:r>
              <a:rPr lang="en-AU" dirty="0" smtClean="0"/>
              <a:t>Moist, dry of plastic limit (w&lt;PL)</a:t>
            </a:r>
          </a:p>
          <a:p>
            <a:pPr lvl="1"/>
            <a:r>
              <a:rPr lang="en-AU" dirty="0" smtClean="0"/>
              <a:t>Moist, near plastic limit (w</a:t>
            </a:r>
            <a:r>
              <a:rPr lang="en-AU" dirty="0" smtClean="0">
                <a:latin typeface="Calibri"/>
              </a:rPr>
              <a:t>≈PL)</a:t>
            </a:r>
          </a:p>
          <a:p>
            <a:pPr lvl="1"/>
            <a:r>
              <a:rPr lang="en-AU" dirty="0" smtClean="0">
                <a:latin typeface="Calibri"/>
              </a:rPr>
              <a:t>Moist, wet of plastic limit (w&gt;PL)</a:t>
            </a:r>
          </a:p>
          <a:p>
            <a:pPr lvl="1"/>
            <a:r>
              <a:rPr lang="en-AU" dirty="0" smtClean="0">
                <a:latin typeface="Calibri"/>
              </a:rPr>
              <a:t>Wet, near liquid limit (w</a:t>
            </a:r>
            <a:r>
              <a:rPr lang="en-AU" dirty="0"/>
              <a:t> </a:t>
            </a:r>
            <a:r>
              <a:rPr lang="en-AU" dirty="0" smtClean="0"/>
              <a:t>≈LL)</a:t>
            </a:r>
          </a:p>
          <a:p>
            <a:pPr lvl="1"/>
            <a:r>
              <a:rPr lang="en-AU" dirty="0" smtClean="0"/>
              <a:t>Wet, wet of liquid limit (w&gt;LL)</a:t>
            </a:r>
          </a:p>
          <a:p>
            <a:endParaRPr lang="en-AU" sz="2600" dirty="0" smtClean="0"/>
          </a:p>
          <a:p>
            <a:r>
              <a:rPr lang="en-AU" sz="2600" dirty="0" smtClean="0"/>
              <a:t>Use textural test in the field (i.e roll a 7 mm long thread)</a:t>
            </a:r>
            <a:endParaRPr lang="en-AU" sz="2600" dirty="0"/>
          </a:p>
          <a:p>
            <a:endParaRPr lang="en-AU" dirty="0"/>
          </a:p>
          <a:p>
            <a:pPr marL="457200" lvl="1" indent="0">
              <a:buNone/>
            </a:pPr>
            <a:endParaRPr lang="en-AU" dirty="0"/>
          </a:p>
        </p:txBody>
      </p:sp>
      <p:sp>
        <p:nvSpPr>
          <p:cNvPr id="4" name="TextBox 3"/>
          <p:cNvSpPr txBox="1"/>
          <p:nvPr/>
        </p:nvSpPr>
        <p:spPr>
          <a:xfrm>
            <a:off x="5364088" y="3645024"/>
            <a:ext cx="2880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DP will use description in brackets only</a:t>
            </a:r>
            <a:endParaRPr lang="en-AU" dirty="0"/>
          </a:p>
        </p:txBody>
      </p:sp>
      <p:cxnSp>
        <p:nvCxnSpPr>
          <p:cNvPr id="6" name="Straight Arrow Connector 5"/>
          <p:cNvCxnSpPr>
            <a:stCxn id="4" idx="1"/>
          </p:cNvCxnSpPr>
          <p:nvPr/>
        </p:nvCxnSpPr>
        <p:spPr>
          <a:xfrm flipH="1">
            <a:off x="4572000" y="3968190"/>
            <a:ext cx="792088" cy="10888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5108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Group Symbol Classifications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AU" dirty="0" smtClean="0"/>
              <a:t>Two characters system </a:t>
            </a:r>
          </a:p>
          <a:p>
            <a:r>
              <a:rPr lang="en-AU" dirty="0" smtClean="0"/>
              <a:t>Primary Classifier (i.e. first letter)	</a:t>
            </a:r>
          </a:p>
          <a:p>
            <a:pPr lvl="1"/>
            <a:r>
              <a:rPr lang="en-AU" dirty="0" smtClean="0"/>
              <a:t>(G,S,M or C for Gravel, Sand, Silt or Clay)</a:t>
            </a:r>
          </a:p>
          <a:p>
            <a:r>
              <a:rPr lang="en-AU" dirty="0" smtClean="0"/>
              <a:t>Secondary Classifier (i.e. second letter)</a:t>
            </a:r>
          </a:p>
          <a:p>
            <a:pPr lvl="1"/>
            <a:r>
              <a:rPr lang="en-AU" dirty="0" smtClean="0">
                <a:solidFill>
                  <a:srgbClr val="FFC000"/>
                </a:solidFill>
              </a:rPr>
              <a:t>(Coarse Soils)</a:t>
            </a:r>
          </a:p>
          <a:p>
            <a:pPr lvl="2"/>
            <a:r>
              <a:rPr lang="en-AU" dirty="0" smtClean="0">
                <a:solidFill>
                  <a:srgbClr val="FFC000"/>
                </a:solidFill>
              </a:rPr>
              <a:t>Reflect grading (W or P for well or poorly graded)</a:t>
            </a:r>
          </a:p>
          <a:p>
            <a:pPr lvl="2"/>
            <a:r>
              <a:rPr lang="en-AU" dirty="0" smtClean="0">
                <a:solidFill>
                  <a:srgbClr val="FFC000"/>
                </a:solidFill>
              </a:rPr>
              <a:t>Or Fine content (C, M or O for clay, silt or organic)</a:t>
            </a:r>
          </a:p>
          <a:p>
            <a:r>
              <a:rPr lang="en-AU" dirty="0" smtClean="0"/>
              <a:t>Secondary Classifier (i.e. second letter)</a:t>
            </a:r>
          </a:p>
          <a:p>
            <a:pPr lvl="1"/>
            <a:r>
              <a:rPr lang="en-AU" dirty="0" smtClean="0">
                <a:solidFill>
                  <a:srgbClr val="00B050"/>
                </a:solidFill>
              </a:rPr>
              <a:t>(Fine Soils)</a:t>
            </a:r>
            <a:endParaRPr lang="en-AU" dirty="0">
              <a:solidFill>
                <a:srgbClr val="00B050"/>
              </a:solidFill>
            </a:endParaRPr>
          </a:p>
          <a:p>
            <a:pPr lvl="2"/>
            <a:r>
              <a:rPr lang="en-AU" dirty="0">
                <a:solidFill>
                  <a:srgbClr val="00B050"/>
                </a:solidFill>
              </a:rPr>
              <a:t>Reflect </a:t>
            </a:r>
            <a:r>
              <a:rPr lang="en-AU" dirty="0" smtClean="0">
                <a:solidFill>
                  <a:srgbClr val="00B050"/>
                </a:solidFill>
              </a:rPr>
              <a:t>plasticity (L, I or H for low, intermediate or high)</a:t>
            </a:r>
            <a:endParaRPr lang="en-AU" dirty="0">
              <a:solidFill>
                <a:srgbClr val="00B050"/>
              </a:solidFill>
            </a:endParaRPr>
          </a:p>
          <a:p>
            <a:pPr lvl="2"/>
            <a:r>
              <a:rPr lang="en-AU" dirty="0" smtClean="0">
                <a:solidFill>
                  <a:srgbClr val="00B050"/>
                </a:solidFill>
              </a:rPr>
              <a:t>Note silt only uses L or H (no I)</a:t>
            </a:r>
            <a:endParaRPr lang="en-AU" dirty="0">
              <a:solidFill>
                <a:srgbClr val="00B050"/>
              </a:solidFill>
            </a:endParaRPr>
          </a:p>
          <a:p>
            <a:pPr lvl="1"/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027092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en-AU" dirty="0" smtClean="0"/>
              <a:t>Classifications </a:t>
            </a:r>
            <a:br>
              <a:rPr lang="en-AU" dirty="0" smtClean="0"/>
            </a:br>
            <a:r>
              <a:rPr lang="en-AU" dirty="0" smtClean="0"/>
              <a:t>Coarse Soils</a:t>
            </a:r>
            <a:endParaRPr lang="en-A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32656"/>
            <a:ext cx="4104456" cy="6062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64088" y="1844824"/>
            <a:ext cx="324036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Gravel Dominated Soils </a:t>
            </a:r>
          </a:p>
          <a:p>
            <a:r>
              <a:rPr lang="en-AU" dirty="0" smtClean="0"/>
              <a:t>GW – well graded gravel</a:t>
            </a:r>
          </a:p>
          <a:p>
            <a:r>
              <a:rPr lang="en-AU" dirty="0" smtClean="0"/>
              <a:t>GP – poorly graded gravel</a:t>
            </a:r>
          </a:p>
          <a:p>
            <a:r>
              <a:rPr lang="en-AU" dirty="0" smtClean="0"/>
              <a:t>GM – gravel-silt mixture</a:t>
            </a:r>
          </a:p>
          <a:p>
            <a:r>
              <a:rPr lang="en-AU" dirty="0" smtClean="0"/>
              <a:t>GC – gravel-clay mixture</a:t>
            </a:r>
            <a:endParaRPr lang="en-AU" dirty="0"/>
          </a:p>
        </p:txBody>
      </p:sp>
      <p:sp>
        <p:nvSpPr>
          <p:cNvPr id="6" name="TextBox 5"/>
          <p:cNvSpPr txBox="1"/>
          <p:nvPr/>
        </p:nvSpPr>
        <p:spPr>
          <a:xfrm>
            <a:off x="5364088" y="3573016"/>
            <a:ext cx="324036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Sand Dominated Soils </a:t>
            </a:r>
          </a:p>
          <a:p>
            <a:r>
              <a:rPr lang="en-AU" dirty="0" smtClean="0"/>
              <a:t>SW – well graded sand</a:t>
            </a:r>
          </a:p>
          <a:p>
            <a:r>
              <a:rPr lang="en-AU" dirty="0" smtClean="0"/>
              <a:t>SP – poorly graded sand</a:t>
            </a:r>
          </a:p>
          <a:p>
            <a:r>
              <a:rPr lang="en-AU" dirty="0" smtClean="0"/>
              <a:t>SM – sand-silt mixture</a:t>
            </a:r>
          </a:p>
          <a:p>
            <a:r>
              <a:rPr lang="en-AU" dirty="0" smtClean="0"/>
              <a:t>SC – sand-clay mixture</a:t>
            </a:r>
            <a:endParaRPr lang="en-AU" dirty="0"/>
          </a:p>
        </p:txBody>
      </p:sp>
      <p:sp>
        <p:nvSpPr>
          <p:cNvPr id="5" name="Oval 4"/>
          <p:cNvSpPr/>
          <p:nvPr/>
        </p:nvSpPr>
        <p:spPr>
          <a:xfrm>
            <a:off x="1619672" y="764704"/>
            <a:ext cx="576064" cy="475252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3" name="TextBox 2"/>
          <p:cNvSpPr txBox="1"/>
          <p:nvPr/>
        </p:nvSpPr>
        <p:spPr>
          <a:xfrm>
            <a:off x="3995936" y="5063664"/>
            <a:ext cx="4536504" cy="64633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AU" dirty="0" smtClean="0"/>
              <a:t>Note:  Fines contents between 5% and 12% to have dual classification – eg  GP-GM</a:t>
            </a:r>
            <a:endParaRPr lang="en-AU" dirty="0"/>
          </a:p>
        </p:txBody>
      </p:sp>
      <p:cxnSp>
        <p:nvCxnSpPr>
          <p:cNvPr id="8" name="Straight Arrow Connector 7"/>
          <p:cNvCxnSpPr>
            <a:stCxn id="3" idx="1"/>
          </p:cNvCxnSpPr>
          <p:nvPr/>
        </p:nvCxnSpPr>
        <p:spPr>
          <a:xfrm flipH="1">
            <a:off x="971600" y="5386830"/>
            <a:ext cx="3024336" cy="490442"/>
          </a:xfrm>
          <a:prstGeom prst="straightConnector1">
            <a:avLst/>
          </a:prstGeom>
          <a:ln w="254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8513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en-AU" dirty="0" smtClean="0"/>
              <a:t>Classifications </a:t>
            </a:r>
            <a:br>
              <a:rPr lang="en-AU" dirty="0" smtClean="0"/>
            </a:br>
            <a:r>
              <a:rPr lang="en-AU" dirty="0" smtClean="0"/>
              <a:t>Fine Soils</a:t>
            </a:r>
            <a:endParaRPr lang="en-AU" dirty="0"/>
          </a:p>
        </p:txBody>
      </p:sp>
      <p:sp>
        <p:nvSpPr>
          <p:cNvPr id="4" name="TextBox 3"/>
          <p:cNvSpPr txBox="1"/>
          <p:nvPr/>
        </p:nvSpPr>
        <p:spPr>
          <a:xfrm>
            <a:off x="5724128" y="1844824"/>
            <a:ext cx="32403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Silt Dominated Soils </a:t>
            </a:r>
          </a:p>
          <a:p>
            <a:r>
              <a:rPr lang="en-AU" dirty="0" smtClean="0"/>
              <a:t>ML – low plasticity silt</a:t>
            </a:r>
          </a:p>
          <a:p>
            <a:r>
              <a:rPr lang="en-AU" dirty="0" smtClean="0"/>
              <a:t>MH – high plasticity silt</a:t>
            </a:r>
          </a:p>
          <a:p>
            <a:r>
              <a:rPr lang="en-AU" dirty="0" smtClean="0"/>
              <a:t>OH – organic silt</a:t>
            </a:r>
            <a:endParaRPr lang="en-AU" dirty="0"/>
          </a:p>
        </p:txBody>
      </p:sp>
      <p:sp>
        <p:nvSpPr>
          <p:cNvPr id="6" name="TextBox 5"/>
          <p:cNvSpPr txBox="1"/>
          <p:nvPr/>
        </p:nvSpPr>
        <p:spPr>
          <a:xfrm>
            <a:off x="5724128" y="3284984"/>
            <a:ext cx="32403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Clay Dominated Soils </a:t>
            </a:r>
          </a:p>
          <a:p>
            <a:r>
              <a:rPr lang="en-AU" dirty="0" smtClean="0"/>
              <a:t>CL – low plasticity clay</a:t>
            </a:r>
          </a:p>
          <a:p>
            <a:r>
              <a:rPr lang="en-AU" dirty="0" smtClean="0"/>
              <a:t>CI </a:t>
            </a:r>
            <a:r>
              <a:rPr lang="en-AU" dirty="0"/>
              <a:t>– </a:t>
            </a:r>
            <a:r>
              <a:rPr lang="en-AU" dirty="0" smtClean="0"/>
              <a:t>medium plasticity clay</a:t>
            </a:r>
          </a:p>
          <a:p>
            <a:r>
              <a:rPr lang="en-AU" dirty="0" smtClean="0"/>
              <a:t>CH </a:t>
            </a:r>
            <a:r>
              <a:rPr lang="en-AU" dirty="0"/>
              <a:t>– </a:t>
            </a:r>
            <a:r>
              <a:rPr lang="en-AU" dirty="0" smtClean="0"/>
              <a:t>high plasticity clay</a:t>
            </a:r>
          </a:p>
          <a:p>
            <a:r>
              <a:rPr lang="en-AU" dirty="0" smtClean="0"/>
              <a:t>OH – organic clay of medium to high plasticity</a:t>
            </a:r>
            <a:endParaRPr lang="en-AU" dirty="0"/>
          </a:p>
          <a:p>
            <a:endParaRPr lang="en-AU" dirty="0"/>
          </a:p>
          <a:p>
            <a:r>
              <a:rPr lang="en-AU" dirty="0" smtClean="0"/>
              <a:t>Pt – peat</a:t>
            </a:r>
            <a:endParaRPr lang="en-AU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73214"/>
            <a:ext cx="5454472" cy="5077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>
          <a:xfrm>
            <a:off x="1619672" y="764704"/>
            <a:ext cx="576064" cy="475252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163177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Rock Classification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6086475" cy="4525963"/>
          </a:xfrm>
        </p:spPr>
        <p:txBody>
          <a:bodyPr>
            <a:normAutofit/>
          </a:bodyPr>
          <a:lstStyle/>
          <a:p>
            <a:r>
              <a:rPr lang="en-AU" sz="2800" dirty="0" smtClean="0"/>
              <a:t>Changes in strength characterisation</a:t>
            </a:r>
          </a:p>
          <a:p>
            <a:pPr lvl="1"/>
            <a:r>
              <a:rPr lang="en-AU" sz="2400" dirty="0" smtClean="0">
                <a:solidFill>
                  <a:srgbClr val="FF0000"/>
                </a:solidFill>
              </a:rPr>
              <a:t>Removal of extremely low strength </a:t>
            </a:r>
          </a:p>
          <a:p>
            <a:pPr lvl="1"/>
            <a:r>
              <a:rPr lang="en-AU" sz="2400" dirty="0" smtClean="0"/>
              <a:t>Material with a strength less than very low should be described as a soil but any rock structure noted.</a:t>
            </a:r>
          </a:p>
          <a:p>
            <a:pPr lvl="1"/>
            <a:r>
              <a:rPr lang="en-AU" sz="2400" dirty="0" smtClean="0"/>
              <a:t>UCS categories included (using a ratio of 20:1 with point load index)</a:t>
            </a:r>
          </a:p>
          <a:p>
            <a:r>
              <a:rPr lang="en-AU" sz="2800" dirty="0" smtClean="0"/>
              <a:t>Classification Symbols – same as used by DP (without EL)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772816"/>
            <a:ext cx="2600325" cy="37242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5659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500" y="1052736"/>
            <a:ext cx="6399627" cy="4816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  <a:solidFill>
            <a:schemeClr val="bg1"/>
          </a:solidFill>
        </p:spPr>
        <p:txBody>
          <a:bodyPr/>
          <a:lstStyle/>
          <a:p>
            <a:r>
              <a:rPr lang="en-AU" dirty="0" smtClean="0"/>
              <a:t>Rock Weathering</a:t>
            </a:r>
            <a:endParaRPr lang="en-AU" dirty="0"/>
          </a:p>
        </p:txBody>
      </p:sp>
      <p:sp>
        <p:nvSpPr>
          <p:cNvPr id="4" name="Oval 3"/>
          <p:cNvSpPr/>
          <p:nvPr/>
        </p:nvSpPr>
        <p:spPr>
          <a:xfrm>
            <a:off x="2771800" y="1865970"/>
            <a:ext cx="360040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6" name="Oval 5"/>
          <p:cNvSpPr/>
          <p:nvPr/>
        </p:nvSpPr>
        <p:spPr>
          <a:xfrm>
            <a:off x="2771800" y="2497485"/>
            <a:ext cx="360040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7" name="Oval 6"/>
          <p:cNvSpPr/>
          <p:nvPr/>
        </p:nvSpPr>
        <p:spPr>
          <a:xfrm>
            <a:off x="2951820" y="3717032"/>
            <a:ext cx="360040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3" name="TextBox 2"/>
          <p:cNvSpPr txBox="1"/>
          <p:nvPr/>
        </p:nvSpPr>
        <p:spPr>
          <a:xfrm>
            <a:off x="572691" y="5805264"/>
            <a:ext cx="7920880" cy="3693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dirty="0" smtClean="0"/>
              <a:t>REMEMBER:  RMS (NSW) has its own weathering classification system</a:t>
            </a:r>
            <a:endParaRPr lang="en-A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2945" y="1865970"/>
            <a:ext cx="4246458" cy="25562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128185" y="1412776"/>
            <a:ext cx="7326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b="1" dirty="0">
                <a:solidFill>
                  <a:srgbClr val="FF0000"/>
                </a:solidFill>
              </a:rPr>
              <a:t>X</a:t>
            </a:r>
            <a:r>
              <a:rPr lang="en-AU" b="1" dirty="0" smtClean="0">
                <a:solidFill>
                  <a:srgbClr val="FF0000"/>
                </a:solidFill>
              </a:rPr>
              <a:t>W?</a:t>
            </a:r>
            <a:endParaRPr lang="en-AU" b="1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802744" y="4501119"/>
            <a:ext cx="6093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AU" b="1" dirty="0">
                <a:solidFill>
                  <a:srgbClr val="FF0000"/>
                </a:solidFill>
              </a:rPr>
              <a:t>SW?</a:t>
            </a:r>
          </a:p>
        </p:txBody>
      </p:sp>
      <p:cxnSp>
        <p:nvCxnSpPr>
          <p:cNvPr id="11" name="Straight Arrow Connector 10"/>
          <p:cNvCxnSpPr>
            <a:stCxn id="5" idx="2"/>
          </p:cNvCxnSpPr>
          <p:nvPr/>
        </p:nvCxnSpPr>
        <p:spPr>
          <a:xfrm flipH="1">
            <a:off x="7128185" y="1782108"/>
            <a:ext cx="366341" cy="1075417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8" idx="0"/>
          </p:cNvCxnSpPr>
          <p:nvPr/>
        </p:nvCxnSpPr>
        <p:spPr>
          <a:xfrm flipV="1">
            <a:off x="7107443" y="3645024"/>
            <a:ext cx="0" cy="856095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5786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3" grpId="0" animBg="1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 smtClean="0"/>
              <a:t>New Standard</a:t>
            </a:r>
            <a:br>
              <a:rPr lang="en-AU" dirty="0" smtClean="0"/>
            </a:br>
            <a:endParaRPr lang="en-A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052736"/>
            <a:ext cx="3649105" cy="5057231"/>
          </a:xfrm>
          <a:prstGeom prst="rect">
            <a:avLst/>
          </a:prstGeom>
          <a:noFill/>
          <a:ln w="34925">
            <a:solidFill>
              <a:srgbClr val="5F41CB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3693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  <a:solidFill>
            <a:schemeClr val="bg1"/>
          </a:solidFill>
        </p:spPr>
        <p:txBody>
          <a:bodyPr/>
          <a:lstStyle/>
          <a:p>
            <a:r>
              <a:rPr lang="en-AU" dirty="0" smtClean="0"/>
              <a:t>Rock Strength</a:t>
            </a:r>
            <a:endParaRPr lang="en-AU" dirty="0"/>
          </a:p>
        </p:txBody>
      </p:sp>
      <p:sp>
        <p:nvSpPr>
          <p:cNvPr id="4" name="Oval 3"/>
          <p:cNvSpPr/>
          <p:nvPr/>
        </p:nvSpPr>
        <p:spPr>
          <a:xfrm>
            <a:off x="4139952" y="1988840"/>
            <a:ext cx="360040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6" name="Oval 5"/>
          <p:cNvSpPr/>
          <p:nvPr/>
        </p:nvSpPr>
        <p:spPr>
          <a:xfrm>
            <a:off x="4172719" y="2501280"/>
            <a:ext cx="360040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7" name="Oval 6"/>
          <p:cNvSpPr/>
          <p:nvPr/>
        </p:nvSpPr>
        <p:spPr>
          <a:xfrm>
            <a:off x="4352739" y="3789040"/>
            <a:ext cx="360040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5892" y="1124745"/>
            <a:ext cx="4746080" cy="4968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012160" y="1522529"/>
            <a:ext cx="2664296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AU" dirty="0" smtClean="0"/>
              <a:t>No longer Extremely low strength rock</a:t>
            </a:r>
            <a:endParaRPr lang="en-AU" dirty="0"/>
          </a:p>
        </p:txBody>
      </p:sp>
      <p:cxnSp>
        <p:nvCxnSpPr>
          <p:cNvPr id="9" name="Straight Arrow Connector 8"/>
          <p:cNvCxnSpPr>
            <a:stCxn id="5" idx="1"/>
          </p:cNvCxnSpPr>
          <p:nvPr/>
        </p:nvCxnSpPr>
        <p:spPr>
          <a:xfrm flipH="1">
            <a:off x="2555776" y="1845695"/>
            <a:ext cx="3456384" cy="215153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3432447" y="1124745"/>
            <a:ext cx="920291" cy="439248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3" name="TextBox 12"/>
          <p:cNvSpPr txBox="1"/>
          <p:nvPr/>
        </p:nvSpPr>
        <p:spPr>
          <a:xfrm>
            <a:off x="5652120" y="3778044"/>
            <a:ext cx="266429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AU" dirty="0" smtClean="0"/>
              <a:t>Now includes UCS ranges</a:t>
            </a:r>
            <a:endParaRPr lang="en-AU" dirty="0"/>
          </a:p>
        </p:txBody>
      </p:sp>
      <p:cxnSp>
        <p:nvCxnSpPr>
          <p:cNvPr id="14" name="Straight Arrow Connector 13"/>
          <p:cNvCxnSpPr>
            <a:stCxn id="13" idx="1"/>
          </p:cNvCxnSpPr>
          <p:nvPr/>
        </p:nvCxnSpPr>
        <p:spPr>
          <a:xfrm flipH="1" flipV="1">
            <a:off x="4139952" y="2996952"/>
            <a:ext cx="1512168" cy="965758"/>
          </a:xfrm>
          <a:prstGeom prst="straightConnector1">
            <a:avLst/>
          </a:prstGeom>
          <a:ln w="254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>
          <a:xfrm>
            <a:off x="1403648" y="5445224"/>
            <a:ext cx="6192688" cy="36004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6" name="TextBox 15"/>
          <p:cNvSpPr txBox="1"/>
          <p:nvPr/>
        </p:nvSpPr>
        <p:spPr>
          <a:xfrm>
            <a:off x="452488" y="4149080"/>
            <a:ext cx="7992888" cy="92333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dirty="0" smtClean="0"/>
              <a:t>Material with strength less than “Very Low” shall be described using soil characteristics.  The presence of the original rock structure, fabric or texture should be noted, if relevant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824119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3" grpId="0" animBg="1"/>
      <p:bldP spid="15" grpId="0" animBg="1"/>
      <p:bldP spid="1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Additional Logging Changes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AU" dirty="0" smtClean="0"/>
              <a:t>DP carried out extensive review of AS1726 (Grahame Wilson), with changes to DP procedures agreed to by Board</a:t>
            </a:r>
          </a:p>
          <a:p>
            <a:r>
              <a:rPr lang="en-AU" dirty="0" smtClean="0"/>
              <a:t>DP review of Field Procedures Manual (to be released soon)</a:t>
            </a:r>
          </a:p>
          <a:p>
            <a:pPr lvl="1"/>
            <a:r>
              <a:rPr lang="en-AU" dirty="0" smtClean="0"/>
              <a:t>Part A – Introduction and Fundamentals (principles of soil/rock behaviour)</a:t>
            </a:r>
          </a:p>
          <a:p>
            <a:pPr lvl="1"/>
            <a:r>
              <a:rPr lang="en-AU" dirty="0" smtClean="0"/>
              <a:t>Part B – Collection (how we record data)</a:t>
            </a:r>
          </a:p>
          <a:p>
            <a:pPr lvl="1"/>
            <a:r>
              <a:rPr lang="en-AU" dirty="0" smtClean="0"/>
              <a:t>Part C – Data Entry (gINT, DigiPen)</a:t>
            </a:r>
          </a:p>
          <a:p>
            <a:pPr lvl="1"/>
            <a:r>
              <a:rPr lang="en-AU" dirty="0" smtClean="0"/>
              <a:t>Part D – Presentation (how data is to be presented)</a:t>
            </a:r>
          </a:p>
          <a:p>
            <a:r>
              <a:rPr lang="en-AU" dirty="0" smtClean="0"/>
              <a:t>Log templates being amended (to suit new code and digipen usage)</a:t>
            </a:r>
          </a:p>
          <a:p>
            <a:pPr lvl="1"/>
            <a:r>
              <a:rPr lang="en-AU" dirty="0" smtClean="0"/>
              <a:t>No longer double up of strength graphic and description</a:t>
            </a:r>
          </a:p>
          <a:p>
            <a:pPr lvl="1"/>
            <a:r>
              <a:rPr lang="en-AU" dirty="0" smtClean="0"/>
              <a:t>Changes to descriptors (pale rather than light)</a:t>
            </a:r>
          </a:p>
          <a:p>
            <a:pPr lvl="1"/>
            <a:r>
              <a:rPr lang="en-AU" dirty="0" smtClean="0"/>
              <a:t>Main soil type in uppercase, not both (eg clayey SAND)</a:t>
            </a:r>
          </a:p>
          <a:p>
            <a:r>
              <a:rPr lang="en-AU" dirty="0" smtClean="0"/>
              <a:t>Soil origin is required to be interpreted. If in doubt use ‘possibly’ or ‘probably’</a:t>
            </a:r>
          </a:p>
          <a:p>
            <a:r>
              <a:rPr lang="en-AU" dirty="0" smtClean="0"/>
              <a:t>Code gives examples of soil description </a:t>
            </a:r>
          </a:p>
          <a:p>
            <a:pPr lvl="1"/>
            <a:r>
              <a:rPr lang="en-AU" dirty="0" smtClean="0"/>
              <a:t>(SP Sand, trace silt, grey, medium grained, medium dense; dry; marine; Tomago Sand Beds)</a:t>
            </a:r>
          </a:p>
          <a:p>
            <a:endParaRPr lang="en-AU" dirty="0" smtClean="0"/>
          </a:p>
          <a:p>
            <a:endParaRPr lang="en-A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052" y="548680"/>
            <a:ext cx="8296275" cy="588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5573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Reporting Implications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Literature review required (ie. Previous projects, published mapping, etc)</a:t>
            </a:r>
          </a:p>
          <a:p>
            <a:r>
              <a:rPr lang="en-AU" dirty="0" smtClean="0"/>
              <a:t>Don’t forget historical aerial photos and 1974 Orthophotos – excellent resource</a:t>
            </a:r>
          </a:p>
          <a:p>
            <a:r>
              <a:rPr lang="en-AU" dirty="0" smtClean="0"/>
              <a:t>Code requires that a ‘</a:t>
            </a:r>
            <a:r>
              <a:rPr lang="en-AU" i="1" dirty="0" smtClean="0"/>
              <a:t>geotechnical model shall be developed for every geotechnical site investigation’</a:t>
            </a:r>
          </a:p>
          <a:p>
            <a:endParaRPr lang="en-A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96752"/>
            <a:ext cx="8026921" cy="399933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250762"/>
            <a:ext cx="7603045" cy="484253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938" y="2052638"/>
            <a:ext cx="7096125" cy="2752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814" y="1193701"/>
            <a:ext cx="7705725" cy="515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6742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Other Changes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AU" dirty="0" smtClean="0"/>
              <a:t>New Code has a whole section of material alteration (extremely, highly, moderately and slightly) with abbreviations.  This is based on visual assessment</a:t>
            </a:r>
          </a:p>
          <a:p>
            <a:r>
              <a:rPr lang="en-AU" dirty="0" smtClean="0"/>
              <a:t>It has good guidance on description of defects</a:t>
            </a:r>
          </a:p>
          <a:p>
            <a:pPr lvl="1"/>
            <a:r>
              <a:rPr lang="en-AU" dirty="0" smtClean="0"/>
              <a:t>Situation by situation.  Some circumstances it is important to describe each joint/defect (ie. Unfavourable joints in excavation face)</a:t>
            </a:r>
          </a:p>
          <a:p>
            <a:pPr lvl="1"/>
            <a:r>
              <a:rPr lang="en-AU" dirty="0" smtClean="0"/>
              <a:t>Other circumstances generalisation of defects may be better to provide geotechnical model (eg foundation design)</a:t>
            </a:r>
          </a:p>
          <a:p>
            <a:pPr lvl="1"/>
            <a:r>
              <a:rPr lang="en-AU" dirty="0" smtClean="0"/>
              <a:t>Terms such as “joint spacing is typically 100 mm to 300mm and most joints traces less than 100 mm”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687418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Other Changes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Has a more geological approach to jointing with good descriptions around dip, dip direction and strike</a:t>
            </a:r>
          </a:p>
          <a:p>
            <a:r>
              <a:rPr lang="en-AU" dirty="0" smtClean="0"/>
              <a:t>Roughness (with roughness counts, waviness, etc)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209905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Soil Classification Spreadsheet</a:t>
            </a:r>
            <a:endParaRPr lang="en-AU" dirty="0"/>
          </a:p>
        </p:txBody>
      </p:sp>
      <p:sp>
        <p:nvSpPr>
          <p:cNvPr id="8" name="TextBox 7"/>
          <p:cNvSpPr txBox="1"/>
          <p:nvPr/>
        </p:nvSpPr>
        <p:spPr>
          <a:xfrm>
            <a:off x="539552" y="1640346"/>
            <a:ext cx="1656184" cy="147732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AU" dirty="0" smtClean="0"/>
              <a:t>Enter details and copy percentage passing from lab results</a:t>
            </a:r>
            <a:endParaRPr lang="en-AU" dirty="0"/>
          </a:p>
        </p:txBody>
      </p:sp>
      <p:sp>
        <p:nvSpPr>
          <p:cNvPr id="9" name="Oval 8"/>
          <p:cNvSpPr/>
          <p:nvPr/>
        </p:nvSpPr>
        <p:spPr>
          <a:xfrm>
            <a:off x="2771800" y="1916832"/>
            <a:ext cx="2448272" cy="133679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pic>
        <p:nvPicPr>
          <p:cNvPr id="16" name="Picture 15" descr="DP header logo for followers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34925" y="3590925"/>
            <a:ext cx="2333625" cy="276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1725" y="1148179"/>
            <a:ext cx="4400550" cy="505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2843808" y="1640346"/>
            <a:ext cx="2736304" cy="402090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cxnSp>
        <p:nvCxnSpPr>
          <p:cNvPr id="11" name="Straight Arrow Connector 10"/>
          <p:cNvCxnSpPr>
            <a:stCxn id="8" idx="3"/>
          </p:cNvCxnSpPr>
          <p:nvPr/>
        </p:nvCxnSpPr>
        <p:spPr>
          <a:xfrm>
            <a:off x="2195736" y="2379010"/>
            <a:ext cx="648072" cy="617942"/>
          </a:xfrm>
          <a:prstGeom prst="straightConnector1">
            <a:avLst/>
          </a:prstGeom>
          <a:ln w="222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39552" y="4581128"/>
            <a:ext cx="3312368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AU" dirty="0" smtClean="0"/>
              <a:t>Enter Atteberg results, if any</a:t>
            </a:r>
            <a:endParaRPr lang="en-AU" dirty="0"/>
          </a:p>
        </p:txBody>
      </p:sp>
      <p:cxnSp>
        <p:nvCxnSpPr>
          <p:cNvPr id="15" name="Straight Arrow Connector 14"/>
          <p:cNvCxnSpPr>
            <a:stCxn id="13" idx="2"/>
          </p:cNvCxnSpPr>
          <p:nvPr/>
        </p:nvCxnSpPr>
        <p:spPr>
          <a:xfrm>
            <a:off x="2195736" y="4950460"/>
            <a:ext cx="1152128" cy="926812"/>
          </a:xfrm>
          <a:prstGeom prst="straightConnector1">
            <a:avLst/>
          </a:prstGeom>
          <a:ln w="222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2771800" y="5661248"/>
            <a:ext cx="2592288" cy="54470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241321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268759"/>
            <a:ext cx="7027118" cy="4774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Soil Classification Spreadsheet</a:t>
            </a:r>
            <a:endParaRPr lang="en-AU" dirty="0"/>
          </a:p>
        </p:txBody>
      </p:sp>
      <p:sp>
        <p:nvSpPr>
          <p:cNvPr id="8" name="TextBox 7"/>
          <p:cNvSpPr txBox="1"/>
          <p:nvPr/>
        </p:nvSpPr>
        <p:spPr>
          <a:xfrm>
            <a:off x="467544" y="3614877"/>
            <a:ext cx="2232248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AU" dirty="0" smtClean="0"/>
              <a:t>Provides Soil portions</a:t>
            </a:r>
            <a:endParaRPr lang="en-AU" dirty="0"/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1547664" y="2996952"/>
            <a:ext cx="864096" cy="617926"/>
          </a:xfrm>
          <a:prstGeom prst="straightConnector1">
            <a:avLst/>
          </a:prstGeom>
          <a:ln w="2222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923928" y="3799543"/>
            <a:ext cx="4968552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AU" dirty="0" smtClean="0"/>
              <a:t>Give soil description and Unified Soil Classification</a:t>
            </a:r>
            <a:endParaRPr lang="en-AU" dirty="0"/>
          </a:p>
        </p:txBody>
      </p:sp>
      <p:cxnSp>
        <p:nvCxnSpPr>
          <p:cNvPr id="15" name="Straight Arrow Connector 14"/>
          <p:cNvCxnSpPr>
            <a:stCxn id="13" idx="0"/>
          </p:cNvCxnSpPr>
          <p:nvPr/>
        </p:nvCxnSpPr>
        <p:spPr>
          <a:xfrm flipV="1">
            <a:off x="6408204" y="3438292"/>
            <a:ext cx="0" cy="361251"/>
          </a:xfrm>
          <a:prstGeom prst="straightConnector1">
            <a:avLst/>
          </a:prstGeom>
          <a:ln w="222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874676" y="6021288"/>
            <a:ext cx="1656184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AU" dirty="0" smtClean="0"/>
              <a:t>Plasticity Curve </a:t>
            </a:r>
            <a:endParaRPr lang="en-AU" dirty="0"/>
          </a:p>
        </p:txBody>
      </p:sp>
      <p:sp>
        <p:nvSpPr>
          <p:cNvPr id="19" name="TextBox 18"/>
          <p:cNvSpPr txBox="1"/>
          <p:nvPr/>
        </p:nvSpPr>
        <p:spPr>
          <a:xfrm>
            <a:off x="6588224" y="5373216"/>
            <a:ext cx="1656184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AU" dirty="0" smtClean="0"/>
              <a:t>Grading proportions</a:t>
            </a:r>
            <a:endParaRPr lang="en-AU" dirty="0"/>
          </a:p>
        </p:txBody>
      </p:sp>
      <p:sp>
        <p:nvSpPr>
          <p:cNvPr id="16" name="TextBox 15"/>
          <p:cNvSpPr txBox="1"/>
          <p:nvPr/>
        </p:nvSpPr>
        <p:spPr>
          <a:xfrm>
            <a:off x="6228184" y="1178168"/>
            <a:ext cx="2664296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AU" dirty="0" smtClean="0"/>
              <a:t>Presents data with comments on lab testing</a:t>
            </a:r>
            <a:endParaRPr lang="en-AU" dirty="0"/>
          </a:p>
        </p:txBody>
      </p:sp>
      <p:sp>
        <p:nvSpPr>
          <p:cNvPr id="4" name="Rounded Rectangle 3"/>
          <p:cNvSpPr/>
          <p:nvPr/>
        </p:nvSpPr>
        <p:spPr>
          <a:xfrm>
            <a:off x="857250" y="1639833"/>
            <a:ext cx="3930774" cy="179845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cxnSp>
        <p:nvCxnSpPr>
          <p:cNvPr id="17" name="Straight Arrow Connector 16"/>
          <p:cNvCxnSpPr>
            <a:stCxn id="16" idx="1"/>
            <a:endCxn id="4" idx="3"/>
          </p:cNvCxnSpPr>
          <p:nvPr/>
        </p:nvCxnSpPr>
        <p:spPr>
          <a:xfrm flipH="1">
            <a:off x="4788024" y="1501334"/>
            <a:ext cx="1440160" cy="1037729"/>
          </a:xfrm>
          <a:prstGeom prst="straightConnector1">
            <a:avLst/>
          </a:prstGeom>
          <a:ln w="222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2411760" y="2276872"/>
            <a:ext cx="2232248" cy="1080120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0" name="Rectangle 19"/>
          <p:cNvSpPr/>
          <p:nvPr/>
        </p:nvSpPr>
        <p:spPr>
          <a:xfrm>
            <a:off x="4788024" y="2276872"/>
            <a:ext cx="2880320" cy="116142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210070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3" grpId="0" animBg="1"/>
      <p:bldP spid="18" grpId="0" animBg="1"/>
      <p:bldP spid="19" grpId="0" animBg="1"/>
      <p:bldP spid="16" grpId="0" animBg="1"/>
      <p:bldP spid="4" grpId="0" animBg="1"/>
      <p:bldP spid="7" grpId="0" animBg="1"/>
      <p:bldP spid="2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9738" y="404664"/>
            <a:ext cx="6278853" cy="5557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9561" y="2187992"/>
            <a:ext cx="1512168" cy="7386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sz="1400" dirty="0" smtClean="0"/>
              <a:t>Input depth, Unit, Rock Type and PL values</a:t>
            </a:r>
            <a:endParaRPr lang="en-AU" sz="1400" dirty="0"/>
          </a:p>
        </p:txBody>
      </p:sp>
      <p:cxnSp>
        <p:nvCxnSpPr>
          <p:cNvPr id="14" name="Straight Arrow Connector 13"/>
          <p:cNvCxnSpPr>
            <a:stCxn id="8" idx="3"/>
          </p:cNvCxnSpPr>
          <p:nvPr/>
        </p:nvCxnSpPr>
        <p:spPr>
          <a:xfrm>
            <a:off x="1561729" y="2557324"/>
            <a:ext cx="1066055" cy="295612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2627784" y="2420888"/>
            <a:ext cx="1872208" cy="2520280"/>
          </a:xfrm>
          <a:prstGeom prst="rect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9" name="Rectangle 18"/>
          <p:cNvSpPr/>
          <p:nvPr/>
        </p:nvSpPr>
        <p:spPr>
          <a:xfrm>
            <a:off x="1709738" y="2420888"/>
            <a:ext cx="485998" cy="252028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cxnSp>
        <p:nvCxnSpPr>
          <p:cNvPr id="21" name="Straight Arrow Connector 20"/>
          <p:cNvCxnSpPr>
            <a:stCxn id="8" idx="3"/>
            <a:endCxn id="2052" idx="1"/>
          </p:cNvCxnSpPr>
          <p:nvPr/>
        </p:nvCxnSpPr>
        <p:spPr>
          <a:xfrm>
            <a:off x="1561729" y="2557324"/>
            <a:ext cx="148009" cy="626333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123564" y="1124744"/>
            <a:ext cx="1829173" cy="73866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sz="1400" dirty="0" smtClean="0"/>
              <a:t>Enter UCS/PL ratio and adopted multiplier (guidance in box)</a:t>
            </a:r>
            <a:endParaRPr lang="en-AU" sz="1400" dirty="0"/>
          </a:p>
        </p:txBody>
      </p:sp>
      <p:cxnSp>
        <p:nvCxnSpPr>
          <p:cNvPr id="26" name="Straight Arrow Connector 25"/>
          <p:cNvCxnSpPr/>
          <p:nvPr/>
        </p:nvCxnSpPr>
        <p:spPr>
          <a:xfrm>
            <a:off x="1952737" y="1268760"/>
            <a:ext cx="1971191" cy="144016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4067944" y="1268760"/>
            <a:ext cx="288032" cy="59464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30" name="TextBox 29"/>
          <p:cNvSpPr txBox="1"/>
          <p:nvPr/>
        </p:nvSpPr>
        <p:spPr>
          <a:xfrm>
            <a:off x="6444208" y="4437112"/>
            <a:ext cx="1829173" cy="73866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sz="1400" dirty="0" smtClean="0"/>
              <a:t>Calculates estimated UCS and ultimate end bearing</a:t>
            </a:r>
            <a:endParaRPr lang="en-AU" sz="1400" dirty="0"/>
          </a:p>
        </p:txBody>
      </p:sp>
      <p:sp>
        <p:nvSpPr>
          <p:cNvPr id="31" name="TextBox 30"/>
          <p:cNvSpPr txBox="1"/>
          <p:nvPr/>
        </p:nvSpPr>
        <p:spPr>
          <a:xfrm>
            <a:off x="6444208" y="3501008"/>
            <a:ext cx="1829173" cy="73866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sz="1400" dirty="0" smtClean="0"/>
              <a:t>Provide range of estimated UCS based on common ratios</a:t>
            </a:r>
            <a:endParaRPr lang="en-AU" sz="1400" dirty="0"/>
          </a:p>
        </p:txBody>
      </p:sp>
      <p:sp>
        <p:nvSpPr>
          <p:cNvPr id="29" name="Rectangle 28"/>
          <p:cNvSpPr/>
          <p:nvPr/>
        </p:nvSpPr>
        <p:spPr>
          <a:xfrm>
            <a:off x="4499992" y="2420888"/>
            <a:ext cx="1728192" cy="2520280"/>
          </a:xfrm>
          <a:prstGeom prst="rect">
            <a:avLst/>
          </a:prstGeom>
          <a:noFill/>
          <a:ln>
            <a:solidFill>
              <a:srgbClr val="5F41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cxnSp>
        <p:nvCxnSpPr>
          <p:cNvPr id="33" name="Straight Arrow Connector 32"/>
          <p:cNvCxnSpPr>
            <a:stCxn id="30" idx="1"/>
          </p:cNvCxnSpPr>
          <p:nvPr/>
        </p:nvCxnSpPr>
        <p:spPr>
          <a:xfrm flipH="1" flipV="1">
            <a:off x="6156176" y="4293096"/>
            <a:ext cx="288032" cy="513348"/>
          </a:xfrm>
          <a:prstGeom prst="straightConnector1">
            <a:avLst/>
          </a:prstGeom>
          <a:ln w="25400">
            <a:solidFill>
              <a:srgbClr val="5F41CB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31" idx="0"/>
          </p:cNvCxnSpPr>
          <p:nvPr/>
        </p:nvCxnSpPr>
        <p:spPr>
          <a:xfrm flipH="1" flipV="1">
            <a:off x="7020272" y="2926656"/>
            <a:ext cx="338523" cy="574352"/>
          </a:xfrm>
          <a:prstGeom prst="straightConnector1">
            <a:avLst/>
          </a:prstGeom>
          <a:ln w="25400">
            <a:solidFill>
              <a:srgbClr val="5F41CB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2267745" y="5328176"/>
            <a:ext cx="2088232" cy="116955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sz="1400" dirty="0" smtClean="0"/>
              <a:t>Colour codes rock class (based on Pells et al) and </a:t>
            </a:r>
            <a:r>
              <a:rPr lang="en-AU" sz="1400" b="1" dirty="0" smtClean="0"/>
              <a:t>using strength only – must consider defects/seams</a:t>
            </a:r>
            <a:endParaRPr lang="en-AU" sz="1400" b="1" dirty="0"/>
          </a:p>
        </p:txBody>
      </p:sp>
      <p:cxnSp>
        <p:nvCxnSpPr>
          <p:cNvPr id="42" name="Straight Arrow Connector 41"/>
          <p:cNvCxnSpPr>
            <a:stCxn id="41" idx="0"/>
          </p:cNvCxnSpPr>
          <p:nvPr/>
        </p:nvCxnSpPr>
        <p:spPr>
          <a:xfrm flipV="1">
            <a:off x="3311861" y="4005064"/>
            <a:ext cx="1537303" cy="1323112"/>
          </a:xfrm>
          <a:prstGeom prst="straightConnector1">
            <a:avLst/>
          </a:prstGeom>
          <a:ln w="25400">
            <a:solidFill>
              <a:srgbClr val="5F41CB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9757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7" grpId="0" animBg="1"/>
      <p:bldP spid="19" grpId="0" animBg="1"/>
      <p:bldP spid="25" grpId="0" animBg="1"/>
      <p:bldP spid="28" grpId="0" animBg="1"/>
      <p:bldP spid="30" grpId="0" animBg="1"/>
      <p:bldP spid="31" grpId="0" animBg="1"/>
      <p:bldP spid="29" grpId="0" animBg="1"/>
      <p:bldP spid="41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Take Home Message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AU" dirty="0" smtClean="0"/>
              <a:t>It doesn’t take a lot of fines to make a soil “fine grained”. This reflects soil behaviour</a:t>
            </a:r>
          </a:p>
          <a:p>
            <a:r>
              <a:rPr lang="en-AU" dirty="0" smtClean="0"/>
              <a:t>Extremely low strength rock should be logged as soil or ‘extremely weathered (name of parent rock)’</a:t>
            </a:r>
          </a:p>
          <a:p>
            <a:r>
              <a:rPr lang="en-AU" dirty="0" smtClean="0"/>
              <a:t>Pay attention to gradings and PIs (roll threads in field – take spray bottle)</a:t>
            </a:r>
          </a:p>
          <a:p>
            <a:r>
              <a:rPr lang="en-AU" dirty="0" smtClean="0"/>
              <a:t>DP logging sheets and DP Field Procedure Log section of Company Manual being changed (out soon)</a:t>
            </a:r>
          </a:p>
          <a:p>
            <a:r>
              <a:rPr lang="en-AU" dirty="0" smtClean="0"/>
              <a:t>New Code is a good recourse for Geo/Env Engineers</a:t>
            </a:r>
          </a:p>
          <a:p>
            <a:endParaRPr lang="en-AU" dirty="0" smtClean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547675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564904"/>
            <a:ext cx="8229600" cy="2952328"/>
          </a:xfrm>
        </p:spPr>
        <p:txBody>
          <a:bodyPr>
            <a:normAutofit fontScale="90000"/>
          </a:bodyPr>
          <a:lstStyle/>
          <a:p>
            <a:pPr algn="l"/>
            <a:r>
              <a:rPr lang="en-AU" dirty="0" smtClean="0"/>
              <a:t>			That’s all!</a:t>
            </a:r>
            <a:br>
              <a:rPr lang="en-AU" dirty="0" smtClean="0"/>
            </a:br>
            <a:r>
              <a:rPr lang="en-AU" dirty="0"/>
              <a:t/>
            </a:r>
            <a:br>
              <a:rPr lang="en-AU" dirty="0"/>
            </a:br>
            <a:r>
              <a:rPr lang="en-AU" sz="2200" dirty="0" smtClean="0"/>
              <a:t>Thanks to the following people who are driving and assisting in the innovations to our procedures</a:t>
            </a:r>
            <a:r>
              <a:rPr lang="en-AU" sz="2700" dirty="0" smtClean="0"/>
              <a:t>:</a:t>
            </a:r>
            <a:r>
              <a:rPr lang="en-AU" sz="4000" dirty="0" smtClean="0"/>
              <a:t/>
            </a:r>
            <a:br>
              <a:rPr lang="en-AU" sz="4000" dirty="0" smtClean="0"/>
            </a:br>
            <a:r>
              <a:rPr lang="en-AU" sz="4000" dirty="0" smtClean="0"/>
              <a:t>		</a:t>
            </a:r>
            <a:r>
              <a:rPr lang="en-AU" sz="2200" dirty="0" smtClean="0"/>
              <a:t>Grahame Wilson</a:t>
            </a:r>
            <a:br>
              <a:rPr lang="en-AU" sz="2200" dirty="0" smtClean="0"/>
            </a:br>
            <a:r>
              <a:rPr lang="en-AU" sz="2200" dirty="0" smtClean="0"/>
              <a:t>		Will Wright</a:t>
            </a:r>
            <a:br>
              <a:rPr lang="en-AU" sz="2200" dirty="0" smtClean="0"/>
            </a:br>
            <a:r>
              <a:rPr lang="en-AU" sz="2200" dirty="0" smtClean="0"/>
              <a:t>		Tim Swavley</a:t>
            </a:r>
            <a:br>
              <a:rPr lang="en-AU" sz="2200" dirty="0" smtClean="0"/>
            </a:br>
            <a:r>
              <a:rPr lang="en-AU" sz="2200" dirty="0" smtClean="0"/>
              <a:t>		Heidi </a:t>
            </a:r>
            <a:r>
              <a:rPr lang="en-AU" sz="2200" dirty="0" err="1" smtClean="0"/>
              <a:t>Sirianni</a:t>
            </a:r>
            <a:endParaRPr lang="en-AU" sz="3600" dirty="0"/>
          </a:p>
        </p:txBody>
      </p:sp>
    </p:spTree>
    <p:extLst>
      <p:ext uri="{BB962C8B-B14F-4D97-AF65-F5344CB8AC3E}">
        <p14:creationId xmlns:p14="http://schemas.microsoft.com/office/powerpoint/2010/main" val="1357665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AU" sz="3200" dirty="0">
                <a:solidFill>
                  <a:srgbClr val="0070C0"/>
                </a:solidFill>
              </a:rPr>
              <a:t>AS </a:t>
            </a:r>
            <a:r>
              <a:rPr lang="en-AU" sz="3200" dirty="0" smtClean="0">
                <a:solidFill>
                  <a:srgbClr val="0070C0"/>
                </a:solidFill>
              </a:rPr>
              <a:t>1726:2017  Geotechnical </a:t>
            </a:r>
            <a:r>
              <a:rPr lang="en-AU" sz="3200" dirty="0">
                <a:solidFill>
                  <a:srgbClr val="0070C0"/>
                </a:solidFill>
              </a:rPr>
              <a:t>Site Investigations</a:t>
            </a:r>
            <a:endParaRPr lang="en-AU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AU" dirty="0" smtClean="0"/>
              <a:t>Contents of Presentation</a:t>
            </a:r>
          </a:p>
          <a:p>
            <a:pPr lvl="1"/>
            <a:r>
              <a:rPr lang="en-AU" dirty="0" smtClean="0"/>
              <a:t>So What’s Different</a:t>
            </a:r>
          </a:p>
          <a:p>
            <a:pPr lvl="1"/>
            <a:r>
              <a:rPr lang="en-AU" dirty="0" smtClean="0"/>
              <a:t>Changes to DP Logging</a:t>
            </a:r>
          </a:p>
          <a:p>
            <a:pPr lvl="1"/>
            <a:r>
              <a:rPr lang="en-AU" dirty="0" smtClean="0"/>
              <a:t>Review of Universal Classification System</a:t>
            </a:r>
          </a:p>
          <a:p>
            <a:pPr lvl="1"/>
            <a:r>
              <a:rPr lang="en-AU" dirty="0" smtClean="0"/>
              <a:t>Rock Logging</a:t>
            </a:r>
          </a:p>
          <a:p>
            <a:pPr lvl="1"/>
            <a:r>
              <a:rPr lang="en-AU" dirty="0" smtClean="0"/>
              <a:t>Additional Logging Changes</a:t>
            </a:r>
          </a:p>
          <a:p>
            <a:pPr lvl="1"/>
            <a:r>
              <a:rPr lang="en-AU" dirty="0" smtClean="0"/>
              <a:t>Implications for Reporting</a:t>
            </a:r>
          </a:p>
          <a:p>
            <a:pPr lvl="1"/>
            <a:r>
              <a:rPr lang="en-AU" dirty="0" smtClean="0"/>
              <a:t>Other important changes to AS1726</a:t>
            </a:r>
          </a:p>
          <a:p>
            <a:pPr lvl="1"/>
            <a:r>
              <a:rPr lang="en-AU" dirty="0" smtClean="0"/>
              <a:t>Useful Spreadsheets for Logging</a:t>
            </a:r>
          </a:p>
          <a:p>
            <a:pPr lvl="1"/>
            <a:r>
              <a:rPr lang="en-AU" dirty="0" smtClean="0"/>
              <a:t>Take Home Message</a:t>
            </a:r>
          </a:p>
          <a:p>
            <a:pPr lvl="1"/>
            <a:endParaRPr lang="en-AU" dirty="0" smtClean="0"/>
          </a:p>
          <a:p>
            <a:pPr lvl="1"/>
            <a:endParaRPr lang="en-AU" dirty="0" smtClean="0"/>
          </a:p>
          <a:p>
            <a:pPr lvl="1"/>
            <a:endParaRPr lang="en-AU" dirty="0" smtClean="0"/>
          </a:p>
          <a:p>
            <a:pPr lvl="1"/>
            <a:endParaRPr lang="en-AU" dirty="0" smtClean="0"/>
          </a:p>
          <a:p>
            <a:pPr lvl="1"/>
            <a:endParaRPr lang="en-AU" dirty="0" smtClean="0"/>
          </a:p>
          <a:p>
            <a:pPr lvl="1"/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942020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So what’s different?</a:t>
            </a:r>
            <a:endParaRPr lang="en-AU" dirty="0"/>
          </a:p>
        </p:txBody>
      </p:sp>
      <p:sp>
        <p:nvSpPr>
          <p:cNvPr id="4" name="TextBox 3"/>
          <p:cNvSpPr txBox="1"/>
          <p:nvPr/>
        </p:nvSpPr>
        <p:spPr>
          <a:xfrm>
            <a:off x="539552" y="1196752"/>
            <a:ext cx="806489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400" b="1" dirty="0" smtClean="0"/>
              <a:t> Previous revision 1993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400" dirty="0" smtClean="0"/>
              <a:t> Previously the delineation between a </a:t>
            </a:r>
            <a:r>
              <a:rPr lang="en-AU" sz="2400" dirty="0" smtClean="0">
                <a:solidFill>
                  <a:srgbClr val="FFC000"/>
                </a:solidFill>
              </a:rPr>
              <a:t>coarse material (sand,gravel) </a:t>
            </a:r>
            <a:r>
              <a:rPr lang="en-AU" sz="2400" dirty="0" smtClean="0"/>
              <a:t>and a </a:t>
            </a:r>
            <a:r>
              <a:rPr lang="en-AU" sz="2400" dirty="0" smtClean="0">
                <a:solidFill>
                  <a:srgbClr val="00B050"/>
                </a:solidFill>
              </a:rPr>
              <a:t>fine material (clay, silt) </a:t>
            </a:r>
            <a:r>
              <a:rPr lang="en-AU" sz="2400" dirty="0" smtClean="0"/>
              <a:t>was based on the majority rule (ie. If more than 50% above 75 micron = coarse soil)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400" dirty="0" smtClean="0"/>
              <a:t>Now new boundaries, as follows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AU" sz="2400" b="1" dirty="0" smtClean="0">
                <a:solidFill>
                  <a:srgbClr val="FFC000"/>
                </a:solidFill>
              </a:rPr>
              <a:t>&gt;65% above 75 micron 	Sand or gravel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AU" sz="2400" b="1" dirty="0" smtClean="0">
                <a:solidFill>
                  <a:srgbClr val="00B050"/>
                </a:solidFill>
              </a:rPr>
              <a:t>&gt;35% below 75 micron 	Clay or silt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AU" sz="2400" b="1" dirty="0"/>
          </a:p>
          <a:p>
            <a:pPr lvl="1"/>
            <a:r>
              <a:rPr lang="en-AU" sz="2400" b="1" dirty="0" smtClean="0"/>
              <a:t>Why?  It only takes a relatively small amount of fines to alter the behaviour of the soil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AU" sz="24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11897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 smtClean="0"/>
              <a:t>How does this differ from DP Logging? </a:t>
            </a:r>
            <a:endParaRPr lang="en-A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548805"/>
            <a:ext cx="3493195" cy="171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8420" y="1772816"/>
            <a:ext cx="4082381" cy="3794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399109" y="1187460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DP Notes</a:t>
            </a:r>
            <a:endParaRPr lang="en-AU" dirty="0"/>
          </a:p>
        </p:txBody>
      </p:sp>
      <p:sp>
        <p:nvSpPr>
          <p:cNvPr id="7" name="TextBox 6"/>
          <p:cNvSpPr txBox="1"/>
          <p:nvPr/>
        </p:nvSpPr>
        <p:spPr>
          <a:xfrm>
            <a:off x="5724128" y="1187460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AS 1726:2017</a:t>
            </a:r>
            <a:endParaRPr lang="en-AU" dirty="0"/>
          </a:p>
        </p:txBody>
      </p:sp>
      <p:sp>
        <p:nvSpPr>
          <p:cNvPr id="5" name="TextBox 4"/>
          <p:cNvSpPr txBox="1"/>
          <p:nvPr/>
        </p:nvSpPr>
        <p:spPr>
          <a:xfrm>
            <a:off x="294182" y="1187460"/>
            <a:ext cx="8347273" cy="954107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AU" sz="2800" dirty="0" smtClean="0"/>
              <a:t>No difference to boundaries from previously but slight difference to subdivision for sand</a:t>
            </a:r>
            <a:endParaRPr lang="en-AU" sz="28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972" y="3669816"/>
            <a:ext cx="4386830" cy="2500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0650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 smtClean="0"/>
              <a:t>Secondary Constituents and Naming </a:t>
            </a:r>
            <a:endParaRPr lang="en-A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2925982"/>
            <a:ext cx="5017526" cy="3320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15058"/>
            <a:ext cx="4320480" cy="2690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403648" y="4221088"/>
            <a:ext cx="2016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600" dirty="0" smtClean="0"/>
              <a:t>DP Notes</a:t>
            </a:r>
            <a:endParaRPr lang="en-AU" dirty="0"/>
          </a:p>
        </p:txBody>
      </p:sp>
      <p:sp>
        <p:nvSpPr>
          <p:cNvPr id="7" name="TextBox 6"/>
          <p:cNvSpPr txBox="1"/>
          <p:nvPr/>
        </p:nvSpPr>
        <p:spPr>
          <a:xfrm>
            <a:off x="5292080" y="2062582"/>
            <a:ext cx="30601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000" dirty="0" smtClean="0"/>
              <a:t>AS 1726:2017</a:t>
            </a:r>
            <a:endParaRPr lang="en-AU" sz="4000" dirty="0"/>
          </a:p>
        </p:txBody>
      </p:sp>
      <p:sp>
        <p:nvSpPr>
          <p:cNvPr id="4" name="Oval 3"/>
          <p:cNvSpPr/>
          <p:nvPr/>
        </p:nvSpPr>
        <p:spPr>
          <a:xfrm>
            <a:off x="4788024" y="5301208"/>
            <a:ext cx="504056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9" name="Oval 8"/>
          <p:cNvSpPr/>
          <p:nvPr/>
        </p:nvSpPr>
        <p:spPr>
          <a:xfrm>
            <a:off x="5724128" y="3501008"/>
            <a:ext cx="504056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0" name="Oval 9"/>
          <p:cNvSpPr/>
          <p:nvPr/>
        </p:nvSpPr>
        <p:spPr>
          <a:xfrm>
            <a:off x="5580112" y="5481228"/>
            <a:ext cx="504056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1" name="Oval 10"/>
          <p:cNvSpPr/>
          <p:nvPr/>
        </p:nvSpPr>
        <p:spPr>
          <a:xfrm>
            <a:off x="467544" y="2492896"/>
            <a:ext cx="720080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3" name="Oval 12"/>
          <p:cNvSpPr/>
          <p:nvPr/>
        </p:nvSpPr>
        <p:spPr>
          <a:xfrm>
            <a:off x="1979712" y="2492896"/>
            <a:ext cx="720080" cy="3659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5" name="TextBox 4"/>
          <p:cNvSpPr txBox="1"/>
          <p:nvPr/>
        </p:nvSpPr>
        <p:spPr>
          <a:xfrm>
            <a:off x="674465" y="5106406"/>
            <a:ext cx="2520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dirty="0" smtClean="0"/>
              <a:t>Different thresholds for terminology</a:t>
            </a:r>
            <a:endParaRPr lang="en-AU" dirty="0"/>
          </a:p>
        </p:txBody>
      </p:sp>
      <p:cxnSp>
        <p:nvCxnSpPr>
          <p:cNvPr id="14" name="Straight Arrow Connector 13"/>
          <p:cNvCxnSpPr/>
          <p:nvPr/>
        </p:nvCxnSpPr>
        <p:spPr>
          <a:xfrm flipH="1" flipV="1">
            <a:off x="1187624" y="2996952"/>
            <a:ext cx="576064" cy="21602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3059832" y="5157192"/>
            <a:ext cx="1584176" cy="23821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>
            <a:off x="7668344" y="5395410"/>
            <a:ext cx="432048" cy="238218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0" name="Oval 19"/>
          <p:cNvSpPr/>
          <p:nvPr/>
        </p:nvSpPr>
        <p:spPr>
          <a:xfrm>
            <a:off x="8136236" y="5633628"/>
            <a:ext cx="432048" cy="238218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1" name="Oval 20"/>
          <p:cNvSpPr/>
          <p:nvPr/>
        </p:nvSpPr>
        <p:spPr>
          <a:xfrm>
            <a:off x="1907704" y="2297416"/>
            <a:ext cx="936104" cy="238218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2" name="Oval 21"/>
          <p:cNvSpPr/>
          <p:nvPr/>
        </p:nvSpPr>
        <p:spPr>
          <a:xfrm>
            <a:off x="3100028" y="2292151"/>
            <a:ext cx="1183940" cy="238218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9" name="TextBox 18"/>
          <p:cNvSpPr txBox="1"/>
          <p:nvPr/>
        </p:nvSpPr>
        <p:spPr>
          <a:xfrm>
            <a:off x="596541" y="5752737"/>
            <a:ext cx="32553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dirty="0" smtClean="0">
                <a:solidFill>
                  <a:srgbClr val="FF0000"/>
                </a:solidFill>
              </a:rPr>
              <a:t>DP notes being changed to reflect new code</a:t>
            </a:r>
            <a:endParaRPr lang="en-A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6626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10" grpId="0" animBg="1"/>
      <p:bldP spid="11" grpId="0" animBg="1"/>
      <p:bldP spid="13" grpId="0" animBg="1"/>
      <p:bldP spid="5" grpId="0"/>
      <p:bldP spid="16" grpId="0" animBg="1"/>
      <p:bldP spid="20" grpId="0" animBg="1"/>
      <p:bldP spid="21" grpId="0" animBg="1"/>
      <p:bldP spid="22" grpId="0" animBg="1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 smtClean="0"/>
              <a:t>Secondary Constituents and Naming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AU" dirty="0" smtClean="0"/>
              <a:t>Previously a soil would become “clayey sand“ for instance with 20% to 35% clay. Now only 12% clay is required to be a “clayey sand”</a:t>
            </a:r>
          </a:p>
          <a:p>
            <a:r>
              <a:rPr lang="en-AU" dirty="0" smtClean="0"/>
              <a:t>Now if a soil has </a:t>
            </a:r>
            <a:r>
              <a:rPr lang="en-AU" dirty="0" smtClean="0">
                <a:solidFill>
                  <a:srgbClr val="00B050"/>
                </a:solidFill>
              </a:rPr>
              <a:t>greater than 35% fines </a:t>
            </a:r>
            <a:r>
              <a:rPr lang="en-AU" dirty="0" smtClean="0"/>
              <a:t>it is a </a:t>
            </a:r>
            <a:r>
              <a:rPr lang="en-AU" dirty="0" smtClean="0">
                <a:solidFill>
                  <a:srgbClr val="00B050"/>
                </a:solidFill>
              </a:rPr>
              <a:t>fine</a:t>
            </a:r>
            <a:r>
              <a:rPr lang="en-AU" dirty="0" smtClean="0"/>
              <a:t> soil</a:t>
            </a:r>
          </a:p>
          <a:p>
            <a:pPr lvl="1"/>
            <a:r>
              <a:rPr lang="en-AU" dirty="0" smtClean="0"/>
              <a:t>Therefore, a soil with 64% sand and 36% clay is a </a:t>
            </a:r>
            <a:r>
              <a:rPr lang="en-AU" dirty="0" smtClean="0">
                <a:solidFill>
                  <a:srgbClr val="00B050"/>
                </a:solidFill>
              </a:rPr>
              <a:t>sandy CLAY</a:t>
            </a:r>
            <a:r>
              <a:rPr lang="en-AU" dirty="0" smtClean="0"/>
              <a:t> not a </a:t>
            </a:r>
            <a:r>
              <a:rPr lang="en-AU" dirty="0" smtClean="0">
                <a:solidFill>
                  <a:srgbClr val="FFC000"/>
                </a:solidFill>
              </a:rPr>
              <a:t>clayey SAND</a:t>
            </a:r>
            <a:r>
              <a:rPr lang="en-AU" dirty="0" smtClean="0"/>
              <a:t>. </a:t>
            </a:r>
          </a:p>
          <a:p>
            <a:pPr lvl="1"/>
            <a:r>
              <a:rPr lang="en-AU" dirty="0" smtClean="0"/>
              <a:t>This is to try to convey the behaviour of the soil (i.e that amount of clay is going to make it behave like a clay).</a:t>
            </a:r>
          </a:p>
        </p:txBody>
      </p:sp>
    </p:spTree>
    <p:extLst>
      <p:ext uri="{BB962C8B-B14F-4D97-AF65-F5344CB8AC3E}">
        <p14:creationId xmlns:p14="http://schemas.microsoft.com/office/powerpoint/2010/main" val="1501025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/>
              <a:t>Secondary Constituents and Naming</a:t>
            </a: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988840"/>
            <a:ext cx="5579359" cy="3692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55576" y="1412776"/>
            <a:ext cx="7272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Note: Different thresholds for secondary constituents in coarse as opposed to fine soils.</a:t>
            </a:r>
            <a:endParaRPr lang="en-AU" dirty="0"/>
          </a:p>
        </p:txBody>
      </p:sp>
      <p:sp>
        <p:nvSpPr>
          <p:cNvPr id="6" name="Oval 5"/>
          <p:cNvSpPr/>
          <p:nvPr/>
        </p:nvSpPr>
        <p:spPr>
          <a:xfrm>
            <a:off x="3203848" y="2574057"/>
            <a:ext cx="1872208" cy="432048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7" name="Oval 6"/>
          <p:cNvSpPr/>
          <p:nvPr/>
        </p:nvSpPr>
        <p:spPr>
          <a:xfrm>
            <a:off x="5508104" y="2574057"/>
            <a:ext cx="1872208" cy="432048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8" name="TextBox 7"/>
          <p:cNvSpPr txBox="1"/>
          <p:nvPr/>
        </p:nvSpPr>
        <p:spPr>
          <a:xfrm>
            <a:off x="907976" y="5589240"/>
            <a:ext cx="7272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This reflects that it takes a lot more coarse material to change the behaviour of the soil (30% v 12%).</a:t>
            </a:r>
            <a:endParaRPr lang="en-AU" dirty="0"/>
          </a:p>
        </p:txBody>
      </p:sp>
      <p:sp>
        <p:nvSpPr>
          <p:cNvPr id="9" name="Oval 8"/>
          <p:cNvSpPr/>
          <p:nvPr/>
        </p:nvSpPr>
        <p:spPr>
          <a:xfrm>
            <a:off x="2699792" y="4653136"/>
            <a:ext cx="504056" cy="28803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0" name="Oval 9"/>
          <p:cNvSpPr/>
          <p:nvPr/>
        </p:nvSpPr>
        <p:spPr>
          <a:xfrm>
            <a:off x="5940152" y="4653136"/>
            <a:ext cx="504056" cy="28803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1" name="Oval 10"/>
          <p:cNvSpPr/>
          <p:nvPr/>
        </p:nvSpPr>
        <p:spPr>
          <a:xfrm>
            <a:off x="4391980" y="4661520"/>
            <a:ext cx="504056" cy="28803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305110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Minor Soil Components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701008"/>
          </a:xfrm>
        </p:spPr>
        <p:txBody>
          <a:bodyPr>
            <a:normAutofit fontScale="92500" lnSpcReduction="10000"/>
          </a:bodyPr>
          <a:lstStyle/>
          <a:p>
            <a:r>
              <a:rPr lang="en-AU" dirty="0" smtClean="0"/>
              <a:t>Terms used is as follows:</a:t>
            </a:r>
          </a:p>
          <a:p>
            <a:r>
              <a:rPr lang="en-AU" dirty="0" smtClean="0"/>
              <a:t>Trace  (</a:t>
            </a:r>
            <a:r>
              <a:rPr lang="en-AU" dirty="0" smtClean="0">
                <a:solidFill>
                  <a:srgbClr val="00B050"/>
                </a:solidFill>
              </a:rPr>
              <a:t>&lt;5% fines</a:t>
            </a:r>
            <a:r>
              <a:rPr lang="en-AU" dirty="0" smtClean="0"/>
              <a:t>) or (</a:t>
            </a:r>
            <a:r>
              <a:rPr lang="en-AU" dirty="0" smtClean="0">
                <a:solidFill>
                  <a:srgbClr val="FFC000"/>
                </a:solidFill>
              </a:rPr>
              <a:t>&lt;15% coarse</a:t>
            </a:r>
            <a:r>
              <a:rPr lang="en-AU" dirty="0" smtClean="0"/>
              <a:t>)</a:t>
            </a:r>
          </a:p>
          <a:p>
            <a:r>
              <a:rPr lang="en-AU" dirty="0" smtClean="0"/>
              <a:t>With  (</a:t>
            </a:r>
            <a:r>
              <a:rPr lang="en-AU" dirty="0" smtClean="0">
                <a:solidFill>
                  <a:srgbClr val="00B050"/>
                </a:solidFill>
              </a:rPr>
              <a:t>&gt;5% to 12% fines</a:t>
            </a:r>
            <a:r>
              <a:rPr lang="en-AU" dirty="0" smtClean="0"/>
              <a:t>) or </a:t>
            </a:r>
            <a:r>
              <a:rPr lang="en-AU" sz="3200" dirty="0" smtClean="0"/>
              <a:t>(</a:t>
            </a:r>
            <a:r>
              <a:rPr lang="en-AU" sz="3200" dirty="0" smtClean="0">
                <a:solidFill>
                  <a:srgbClr val="FFC000"/>
                </a:solidFill>
              </a:rPr>
              <a:t>&gt;15% to 30% coarse</a:t>
            </a:r>
            <a:r>
              <a:rPr lang="en-AU" sz="3200" dirty="0" smtClean="0"/>
              <a:t>)</a:t>
            </a:r>
          </a:p>
          <a:p>
            <a:r>
              <a:rPr lang="en-AU" dirty="0" smtClean="0"/>
              <a:t>Adjective modifier (eg sandy)</a:t>
            </a:r>
            <a:endParaRPr lang="en-AU" dirty="0"/>
          </a:p>
          <a:p>
            <a:pPr marL="457200" lvl="1" indent="0">
              <a:buNone/>
            </a:pPr>
            <a:r>
              <a:rPr lang="en-AU" sz="3200" dirty="0"/>
              <a:t>	</a:t>
            </a:r>
            <a:r>
              <a:rPr lang="en-AU" sz="3200" dirty="0" smtClean="0"/>
              <a:t>     (</a:t>
            </a:r>
            <a:r>
              <a:rPr lang="en-AU" sz="3200" dirty="0" smtClean="0">
                <a:solidFill>
                  <a:srgbClr val="00B050"/>
                </a:solidFill>
              </a:rPr>
              <a:t>&gt;12% fines</a:t>
            </a:r>
            <a:r>
              <a:rPr lang="en-AU" sz="3200" dirty="0"/>
              <a:t>) or </a:t>
            </a:r>
            <a:r>
              <a:rPr lang="en-AU" sz="3200" dirty="0" smtClean="0"/>
              <a:t>(</a:t>
            </a:r>
            <a:r>
              <a:rPr lang="en-AU" sz="3200" dirty="0" smtClean="0">
                <a:solidFill>
                  <a:srgbClr val="FFC000"/>
                </a:solidFill>
              </a:rPr>
              <a:t>&gt;30% coarse</a:t>
            </a:r>
            <a:r>
              <a:rPr lang="en-AU" sz="3200" dirty="0" smtClean="0"/>
              <a:t>)</a:t>
            </a:r>
            <a:endParaRPr lang="en-AU" sz="3200" dirty="0"/>
          </a:p>
          <a:p>
            <a:pPr marL="1828800" lvl="4" indent="0">
              <a:buNone/>
            </a:pPr>
            <a:endParaRPr lang="en-AU" sz="3200" dirty="0"/>
          </a:p>
          <a:p>
            <a:pPr marL="1828800" lvl="4" indent="0">
              <a:buNone/>
            </a:pPr>
            <a:r>
              <a:rPr lang="en-AU" sz="3200" dirty="0" smtClean="0">
                <a:solidFill>
                  <a:srgbClr val="FF0000"/>
                </a:solidFill>
              </a:rPr>
              <a:t>No use of “slightly” or “some”</a:t>
            </a:r>
            <a:endParaRPr lang="en-AU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3263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2424</TotalTime>
  <Words>1361</Words>
  <Application>Microsoft Office PowerPoint</Application>
  <PresentationFormat>On-screen Show (4:3)</PresentationFormat>
  <Paragraphs>265</Paragraphs>
  <Slides>29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Office Theme</vt:lpstr>
      <vt:lpstr>AS 1726:2017 Geotechnical Site Investigations</vt:lpstr>
      <vt:lpstr>New Standard </vt:lpstr>
      <vt:lpstr>AS 1726:2017  Geotechnical Site Investigations</vt:lpstr>
      <vt:lpstr>So what’s different?</vt:lpstr>
      <vt:lpstr>How does this differ from DP Logging? </vt:lpstr>
      <vt:lpstr>Secondary Constituents and Naming </vt:lpstr>
      <vt:lpstr>Secondary Constituents and Naming</vt:lpstr>
      <vt:lpstr>Secondary Constituents and Naming</vt:lpstr>
      <vt:lpstr>Minor Soil Components</vt:lpstr>
      <vt:lpstr>Examples of Soils</vt:lpstr>
      <vt:lpstr>Naming</vt:lpstr>
      <vt:lpstr>Determining Fine Content</vt:lpstr>
      <vt:lpstr>Plasticity</vt:lpstr>
      <vt:lpstr>Moisture Condition</vt:lpstr>
      <vt:lpstr>Group Symbol Classifications</vt:lpstr>
      <vt:lpstr>Classifications  Coarse Soils</vt:lpstr>
      <vt:lpstr>Classifications  Fine Soils</vt:lpstr>
      <vt:lpstr>Rock Classification</vt:lpstr>
      <vt:lpstr>Rock Weathering</vt:lpstr>
      <vt:lpstr>Rock Strength</vt:lpstr>
      <vt:lpstr>Additional Logging Changes</vt:lpstr>
      <vt:lpstr>Reporting Implications</vt:lpstr>
      <vt:lpstr>Other Changes</vt:lpstr>
      <vt:lpstr>Other Changes</vt:lpstr>
      <vt:lpstr>Soil Classification Spreadsheet</vt:lpstr>
      <vt:lpstr>Soil Classification Spreadsheet</vt:lpstr>
      <vt:lpstr>PowerPoint Presentation</vt:lpstr>
      <vt:lpstr>Take Home Message</vt:lpstr>
      <vt:lpstr>   That’s all!  Thanks to the following people who are driving and assisting in the innovations to our procedures:   Grahame Wilson   Will Wright   Tim Swavley   Heidi Sirianni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Michael Gawn</dc:creator>
  <cp:lastModifiedBy>Michael Gawn</cp:lastModifiedBy>
  <cp:revision>127</cp:revision>
  <dcterms:created xsi:type="dcterms:W3CDTF">2018-01-28T22:24:59Z</dcterms:created>
  <dcterms:modified xsi:type="dcterms:W3CDTF">2019-02-08T20:05:07Z</dcterms:modified>
</cp:coreProperties>
</file>